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7F_46DFE4F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9"/>
  </p:notesMasterIdLst>
  <p:handoutMasterIdLst>
    <p:handoutMasterId r:id="rId30"/>
  </p:handoutMasterIdLst>
  <p:sldIdLst>
    <p:sldId id="256" r:id="rId2"/>
    <p:sldId id="312" r:id="rId3"/>
    <p:sldId id="405" r:id="rId4"/>
    <p:sldId id="369" r:id="rId5"/>
    <p:sldId id="400" r:id="rId6"/>
    <p:sldId id="371" r:id="rId7"/>
    <p:sldId id="406" r:id="rId8"/>
    <p:sldId id="404" r:id="rId9"/>
    <p:sldId id="407" r:id="rId10"/>
    <p:sldId id="408" r:id="rId11"/>
    <p:sldId id="409" r:id="rId12"/>
    <p:sldId id="410" r:id="rId13"/>
    <p:sldId id="402" r:id="rId14"/>
    <p:sldId id="377" r:id="rId15"/>
    <p:sldId id="412" r:id="rId16"/>
    <p:sldId id="368" r:id="rId17"/>
    <p:sldId id="386" r:id="rId18"/>
    <p:sldId id="390" r:id="rId19"/>
    <p:sldId id="339" r:id="rId20"/>
    <p:sldId id="394" r:id="rId21"/>
    <p:sldId id="413" r:id="rId22"/>
    <p:sldId id="380" r:id="rId23"/>
    <p:sldId id="382" r:id="rId24"/>
    <p:sldId id="396" r:id="rId25"/>
    <p:sldId id="383" r:id="rId26"/>
    <p:sldId id="411" r:id="rId27"/>
    <p:sldId id="397" r:id="rId28"/>
  </p:sldIdLst>
  <p:sldSz cx="9144000" cy="6858000" type="screen4x3"/>
  <p:notesSz cx="7010400" cy="9271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508D10-1E60-D926-28B9-E2ACFDD4B2FB}" name="Guest User" initials="GU" userId="S::urn:spo:anon#85d458dce6fc4ce8a7b8291f882e399a3b919dd734ef96414ab553c0d522d42d::" providerId="AD"/>
  <p188:author id="{2CA99AB5-DC9D-C3C4-441B-19EF36FFEF32}" name="Allie Henning" initials="AH" userId="S::ahenning@brafb.org::f964574d-0532-4d40-866b-52569b9ddf8b" providerId="AD"/>
  <p188:author id="{7FF3D1E0-EEE1-567A-B1E0-A5B47A9D8C12}" name="Karen Hicks" initials="KH" userId="S::khicks@brafb.org::2a9c3490-a0fe-4ef6-8741-87d0533be1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1DFE2-B9BA-CC82-DB46-8A8EF7012488}" v="33" dt="2024-10-29T15:29:14.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23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comments/modernComment_17F_46DFE4F0.xml><?xml version="1.0" encoding="utf-8"?>
<p188:cmLst xmlns:a="http://schemas.openxmlformats.org/drawingml/2006/main" xmlns:r="http://schemas.openxmlformats.org/officeDocument/2006/relationships" xmlns:p188="http://schemas.microsoft.com/office/powerpoint/2018/8/main">
  <p188:cm id="{BF30C3DE-967F-4AC4-B205-0618E6B39D80}" authorId="{2CA99AB5-DC9D-C3C4-441B-19EF36FFEF32}" created="2024-10-29T15:29:14.013">
    <ac:txMkLst xmlns:ac="http://schemas.microsoft.com/office/drawing/2013/main/command">
      <pc:docMk xmlns:pc="http://schemas.microsoft.com/office/powerpoint/2013/main/command"/>
      <pc:sldMk xmlns:pc="http://schemas.microsoft.com/office/powerpoint/2013/main/command" cId="1189078256" sldId="383"/>
      <ac:spMk id="13315" creationId="{00000000-0000-0000-0000-000000000000}"/>
      <ac:txMk cp="15">
        <ac:context len="460" hash="1816749873"/>
      </ac:txMk>
    </ac:txMkLst>
    <p188:pos x="2730500" y="254000"/>
    <p188:replyLst>
      <p188:reply id="{89A08DD2-4B34-4E16-89F4-995C4775EE2B}" authorId="{7FF3D1E0-EEE1-567A-B1E0-A5B47A9D8C12}" created="2024-10-29T18:44:57.599">
        <p188:txBody>
          <a:bodyPr/>
          <a:lstStyle/>
          <a:p>
            <a:r>
              <a:rPr lang="en-US"/>
              <a:t>This has been corrected</a:t>
            </a:r>
          </a:p>
        </p188:txBody>
      </p188:reply>
    </p188:replyLst>
    <p188:txBody>
      <a:bodyPr/>
      <a:lstStyle/>
      <a:p>
        <a:r>
          <a:rPr lang="en-US"/>
          <a:t>individual</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C63649D-3CEF-4B40-9A24-85633CB3EC7B}"/>
              </a:ext>
            </a:extLst>
          </p:cNvPr>
          <p:cNvSpPr>
            <a:spLocks noGrp="1" noChangeArrowheads="1"/>
          </p:cNvSpPr>
          <p:nvPr>
            <p:ph type="hdr" sz="quarter"/>
          </p:nvPr>
        </p:nvSpPr>
        <p:spPr bwMode="auto">
          <a:xfrm>
            <a:off x="1"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3491" name="Rectangle 3">
            <a:extLst>
              <a:ext uri="{FF2B5EF4-FFF2-40B4-BE49-F238E27FC236}">
                <a16:creationId xmlns:a16="http://schemas.microsoft.com/office/drawing/2014/main" id="{9DE45803-E7F1-4EBC-A369-D2DFC24052C5}"/>
              </a:ext>
            </a:extLst>
          </p:cNvPr>
          <p:cNvSpPr>
            <a:spLocks noGrp="1" noChangeArrowheads="1"/>
          </p:cNvSpPr>
          <p:nvPr>
            <p:ph type="dt" sz="quarter" idx="1"/>
          </p:nvPr>
        </p:nvSpPr>
        <p:spPr bwMode="auto">
          <a:xfrm>
            <a:off x="3970339"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63492" name="Rectangle 4">
            <a:extLst>
              <a:ext uri="{FF2B5EF4-FFF2-40B4-BE49-F238E27FC236}">
                <a16:creationId xmlns:a16="http://schemas.microsoft.com/office/drawing/2014/main" id="{FC098CCC-4FBA-4D14-B77D-16BEE0DD48E6}"/>
              </a:ext>
            </a:extLst>
          </p:cNvPr>
          <p:cNvSpPr>
            <a:spLocks noGrp="1" noChangeArrowheads="1"/>
          </p:cNvSpPr>
          <p:nvPr>
            <p:ph type="ftr" sz="quarter" idx="2"/>
          </p:nvPr>
        </p:nvSpPr>
        <p:spPr bwMode="auto">
          <a:xfrm>
            <a:off x="1"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3493" name="Rectangle 5">
            <a:extLst>
              <a:ext uri="{FF2B5EF4-FFF2-40B4-BE49-F238E27FC236}">
                <a16:creationId xmlns:a16="http://schemas.microsoft.com/office/drawing/2014/main" id="{C50C36AD-7EF9-4A60-9310-A96BFF1DE5D4}"/>
              </a:ext>
            </a:extLst>
          </p:cNvPr>
          <p:cNvSpPr>
            <a:spLocks noGrp="1" noChangeArrowheads="1"/>
          </p:cNvSpPr>
          <p:nvPr>
            <p:ph type="sldNum" sz="quarter" idx="3"/>
          </p:nvPr>
        </p:nvSpPr>
        <p:spPr bwMode="auto">
          <a:xfrm>
            <a:off x="3970339"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1C30DF2C-E840-475D-8291-672FE833F831}" type="slidenum">
              <a:rPr lang="en-US" altLang="en-US"/>
              <a:pPr/>
              <a:t>‹#›</a:t>
            </a:fld>
            <a:endParaRPr lang="en-US" altLang="en-US"/>
          </a:p>
        </p:txBody>
      </p:sp>
    </p:spTree>
    <p:extLst>
      <p:ext uri="{BB962C8B-B14F-4D97-AF65-F5344CB8AC3E}">
        <p14:creationId xmlns:p14="http://schemas.microsoft.com/office/powerpoint/2010/main" val="69146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2BD715F-4689-462C-9428-9A14EC4130CF}"/>
              </a:ext>
            </a:extLst>
          </p:cNvPr>
          <p:cNvSpPr>
            <a:spLocks noGrp="1" noChangeArrowheads="1"/>
          </p:cNvSpPr>
          <p:nvPr>
            <p:ph type="hdr" sz="quarter"/>
          </p:nvPr>
        </p:nvSpPr>
        <p:spPr bwMode="auto">
          <a:xfrm>
            <a:off x="1"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1" name="Rectangle 3">
            <a:extLst>
              <a:ext uri="{FF2B5EF4-FFF2-40B4-BE49-F238E27FC236}">
                <a16:creationId xmlns:a16="http://schemas.microsoft.com/office/drawing/2014/main" id="{70785748-DBEB-4886-8868-C3BFF63A7375}"/>
              </a:ext>
            </a:extLst>
          </p:cNvPr>
          <p:cNvSpPr>
            <a:spLocks noGrp="1" noChangeArrowheads="1"/>
          </p:cNvSpPr>
          <p:nvPr>
            <p:ph type="dt" idx="1"/>
          </p:nvPr>
        </p:nvSpPr>
        <p:spPr bwMode="auto">
          <a:xfrm>
            <a:off x="3970339"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74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a:extLst>
              <a:ext uri="{FF2B5EF4-FFF2-40B4-BE49-F238E27FC236}">
                <a16:creationId xmlns:a16="http://schemas.microsoft.com/office/drawing/2014/main" id="{E0BA29E5-F3DE-483F-9911-8E000ADA25B4}"/>
              </a:ext>
            </a:extLst>
          </p:cNvPr>
          <p:cNvSpPr>
            <a:spLocks noGrp="1" noChangeArrowheads="1"/>
          </p:cNvSpPr>
          <p:nvPr>
            <p:ph type="body" sz="quarter" idx="3"/>
          </p:nvPr>
        </p:nvSpPr>
        <p:spPr bwMode="auto">
          <a:xfrm>
            <a:off x="701675" y="4404359"/>
            <a:ext cx="5607050" cy="417163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a:extLst>
              <a:ext uri="{FF2B5EF4-FFF2-40B4-BE49-F238E27FC236}">
                <a16:creationId xmlns:a16="http://schemas.microsoft.com/office/drawing/2014/main" id="{EC28C002-15B2-4030-919F-166DAD983485}"/>
              </a:ext>
            </a:extLst>
          </p:cNvPr>
          <p:cNvSpPr>
            <a:spLocks noGrp="1" noChangeArrowheads="1"/>
          </p:cNvSpPr>
          <p:nvPr>
            <p:ph type="ftr" sz="quarter" idx="4"/>
          </p:nvPr>
        </p:nvSpPr>
        <p:spPr bwMode="auto">
          <a:xfrm>
            <a:off x="1"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5" name="Rectangle 7">
            <a:extLst>
              <a:ext uri="{FF2B5EF4-FFF2-40B4-BE49-F238E27FC236}">
                <a16:creationId xmlns:a16="http://schemas.microsoft.com/office/drawing/2014/main" id="{6258DC16-163C-45E7-A57C-D399835D4FF7}"/>
              </a:ext>
            </a:extLst>
          </p:cNvPr>
          <p:cNvSpPr>
            <a:spLocks noGrp="1" noChangeArrowheads="1"/>
          </p:cNvSpPr>
          <p:nvPr>
            <p:ph type="sldNum" sz="quarter" idx="5"/>
          </p:nvPr>
        </p:nvSpPr>
        <p:spPr bwMode="auto">
          <a:xfrm>
            <a:off x="3970339"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8E9C7E9C-0A4B-4023-B27C-03EBF8AB8DE6}" type="slidenum">
              <a:rPr lang="en-US" altLang="en-US"/>
              <a:pPr/>
              <a:t>‹#›</a:t>
            </a:fld>
            <a:endParaRPr lang="en-US" altLang="en-US"/>
          </a:p>
        </p:txBody>
      </p:sp>
    </p:spTree>
    <p:extLst>
      <p:ext uri="{BB962C8B-B14F-4D97-AF65-F5344CB8AC3E}">
        <p14:creationId xmlns:p14="http://schemas.microsoft.com/office/powerpoint/2010/main" val="2173371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itchFamily="18" charset="0"/>
              </a:defRPr>
            </a:lvl1pPr>
            <a:lvl2pPr marL="742950" indent="-285750" defTabSz="931863">
              <a:defRPr>
                <a:solidFill>
                  <a:schemeClr val="tx1"/>
                </a:solidFill>
                <a:latin typeface="Times New Roman" pitchFamily="18" charset="0"/>
              </a:defRPr>
            </a:lvl2pPr>
            <a:lvl3pPr marL="1143000" indent="-228600" defTabSz="931863">
              <a:defRPr>
                <a:solidFill>
                  <a:schemeClr val="tx1"/>
                </a:solidFill>
                <a:latin typeface="Times New Roman" pitchFamily="18" charset="0"/>
              </a:defRPr>
            </a:lvl3pPr>
            <a:lvl4pPr marL="1600200" indent="-228600" defTabSz="931863">
              <a:defRPr>
                <a:solidFill>
                  <a:schemeClr val="tx1"/>
                </a:solidFill>
                <a:latin typeface="Times New Roman" pitchFamily="18" charset="0"/>
              </a:defRPr>
            </a:lvl4pPr>
            <a:lvl5pPr marL="2057400" indent="-228600" defTabSz="931863">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D1F4CE44-D2E5-446D-B3FF-378D95D1229A}" type="slidenum">
              <a:rPr lang="en-US" altLang="en-US">
                <a:latin typeface="Arial" charset="0"/>
              </a:rPr>
              <a:pPr/>
              <a:t>1</a:t>
            </a:fld>
            <a:endParaRPr lang="en-US" alt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C16FAFC4-142D-495F-B21F-B283C3B330A7}"/>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77768578-0CFC-4E39-B06D-21FC5154AF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3BEAE0D8-29CF-4F5D-A3A4-C2C0CB51451A}"/>
              </a:ext>
            </a:extLst>
          </p:cNvPr>
          <p:cNvSpPr>
            <a:spLocks noGrp="1"/>
          </p:cNvSpPr>
          <p:nvPr>
            <p:ph type="sldNum" sz="quarter" idx="12"/>
          </p:nvPr>
        </p:nvSpPr>
        <p:spPr/>
        <p:txBody>
          <a:bodyPr/>
          <a:lstStyle>
            <a:lvl1pPr>
              <a:defRPr>
                <a:solidFill>
                  <a:srgbClr val="D1EAEE"/>
                </a:solidFill>
              </a:defRPr>
            </a:lvl1pPr>
          </a:lstStyle>
          <a:p>
            <a:fld id="{A1D322B5-6874-4D55-90A7-C833768AFC71}" type="slidenum">
              <a:rPr lang="en-US" altLang="en-US"/>
              <a:pPr/>
              <a:t>‹#›</a:t>
            </a:fld>
            <a:endParaRPr lang="en-US" altLang="en-US"/>
          </a:p>
        </p:txBody>
      </p:sp>
    </p:spTree>
    <p:extLst>
      <p:ext uri="{BB962C8B-B14F-4D97-AF65-F5344CB8AC3E}">
        <p14:creationId xmlns:p14="http://schemas.microsoft.com/office/powerpoint/2010/main" val="17830474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891EB221-462F-4CAE-8F5F-BB6918820D85}" type="slidenum">
              <a:rPr lang="en-US" altLang="en-US"/>
              <a:pPr/>
              <a:t>‹#›</a:t>
            </a:fld>
            <a:endParaRPr lang="en-US" altLang="en-US"/>
          </a:p>
        </p:txBody>
      </p:sp>
    </p:spTree>
    <p:extLst>
      <p:ext uri="{BB962C8B-B14F-4D97-AF65-F5344CB8AC3E}">
        <p14:creationId xmlns:p14="http://schemas.microsoft.com/office/powerpoint/2010/main" val="2629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7943F10E-3556-4EA3-B65F-0360C16B8E41}" type="slidenum">
              <a:rPr lang="en-US" altLang="en-US"/>
              <a:pPr/>
              <a:t>‹#›</a:t>
            </a:fld>
            <a:endParaRPr lang="en-US" altLang="en-US"/>
          </a:p>
        </p:txBody>
      </p:sp>
    </p:spTree>
    <p:extLst>
      <p:ext uri="{BB962C8B-B14F-4D97-AF65-F5344CB8AC3E}">
        <p14:creationId xmlns:p14="http://schemas.microsoft.com/office/powerpoint/2010/main" val="117758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760B575C-BEB7-4FC4-A4AD-246E80125AE6}" type="slidenum">
              <a:rPr lang="en-US" altLang="en-US"/>
              <a:pPr/>
              <a:t>‹#›</a:t>
            </a:fld>
            <a:endParaRPr lang="en-US" altLang="en-US"/>
          </a:p>
        </p:txBody>
      </p:sp>
    </p:spTree>
    <p:extLst>
      <p:ext uri="{BB962C8B-B14F-4D97-AF65-F5344CB8AC3E}">
        <p14:creationId xmlns:p14="http://schemas.microsoft.com/office/powerpoint/2010/main" val="341128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223AB43B-26CB-436F-870A-83B9382C6E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82900FC-94A2-4951-8752-65F31B994B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524953-E7CD-47A2-8E6A-14A672934DEC}"/>
              </a:ext>
            </a:extLst>
          </p:cNvPr>
          <p:cNvSpPr>
            <a:spLocks noGrp="1"/>
          </p:cNvSpPr>
          <p:nvPr>
            <p:ph type="sldNum" sz="quarter" idx="12"/>
          </p:nvPr>
        </p:nvSpPr>
        <p:spPr/>
        <p:txBody>
          <a:bodyPr/>
          <a:lstStyle>
            <a:lvl1pPr>
              <a:defRPr>
                <a:solidFill>
                  <a:srgbClr val="D1EAEE"/>
                </a:solidFill>
              </a:defRPr>
            </a:lvl1pPr>
          </a:lstStyle>
          <a:p>
            <a:fld id="{6EA43AF5-997E-4656-B623-98437F701763}" type="slidenum">
              <a:rPr lang="en-US" altLang="en-US"/>
              <a:pPr/>
              <a:t>‹#›</a:t>
            </a:fld>
            <a:endParaRPr lang="en-US" altLang="en-US"/>
          </a:p>
        </p:txBody>
      </p:sp>
    </p:spTree>
    <p:extLst>
      <p:ext uri="{BB962C8B-B14F-4D97-AF65-F5344CB8AC3E}">
        <p14:creationId xmlns:p14="http://schemas.microsoft.com/office/powerpoint/2010/main" val="39187769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3480E085-0F8F-43E4-B790-8B668C88F57B}" type="slidenum">
              <a:rPr lang="en-US" altLang="en-US"/>
              <a:pPr/>
              <a:t>‹#›</a:t>
            </a:fld>
            <a:endParaRPr lang="en-US" altLang="en-US"/>
          </a:p>
        </p:txBody>
      </p:sp>
    </p:spTree>
    <p:extLst>
      <p:ext uri="{BB962C8B-B14F-4D97-AF65-F5344CB8AC3E}">
        <p14:creationId xmlns:p14="http://schemas.microsoft.com/office/powerpoint/2010/main" val="36281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B6381D72-9E76-417C-897E-3D8B46606B62}" type="slidenum">
              <a:rPr lang="en-US" altLang="en-US"/>
              <a:pPr/>
              <a:t>‹#›</a:t>
            </a:fld>
            <a:endParaRPr lang="en-US" altLang="en-US"/>
          </a:p>
        </p:txBody>
      </p:sp>
    </p:spTree>
    <p:extLst>
      <p:ext uri="{BB962C8B-B14F-4D97-AF65-F5344CB8AC3E}">
        <p14:creationId xmlns:p14="http://schemas.microsoft.com/office/powerpoint/2010/main" val="290568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3E5E4B24-969F-4FA6-8571-CC2BDA883B90}" type="slidenum">
              <a:rPr lang="en-US" altLang="en-US"/>
              <a:pPr/>
              <a:t>‹#›</a:t>
            </a:fld>
            <a:endParaRPr lang="en-US" altLang="en-US"/>
          </a:p>
        </p:txBody>
      </p:sp>
    </p:spTree>
    <p:extLst>
      <p:ext uri="{BB962C8B-B14F-4D97-AF65-F5344CB8AC3E}">
        <p14:creationId xmlns:p14="http://schemas.microsoft.com/office/powerpoint/2010/main" val="26684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FA6466F5-A777-40AD-9CF4-A2C458383172}" type="slidenum">
              <a:rPr lang="en-US" altLang="en-US"/>
              <a:pPr/>
              <a:t>‹#›</a:t>
            </a:fld>
            <a:endParaRPr lang="en-US" altLang="en-US"/>
          </a:p>
        </p:txBody>
      </p:sp>
    </p:spTree>
    <p:extLst>
      <p:ext uri="{BB962C8B-B14F-4D97-AF65-F5344CB8AC3E}">
        <p14:creationId xmlns:p14="http://schemas.microsoft.com/office/powerpoint/2010/main" val="420933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18B197C0-8404-4374-9A34-F3D85A0BB2BD}" type="slidenum">
              <a:rPr lang="en-US" altLang="en-US"/>
              <a:pPr/>
              <a:t>‹#›</a:t>
            </a:fld>
            <a:endParaRPr lang="en-US" altLang="en-US"/>
          </a:p>
        </p:txBody>
      </p:sp>
    </p:spTree>
    <p:extLst>
      <p:ext uri="{BB962C8B-B14F-4D97-AF65-F5344CB8AC3E}">
        <p14:creationId xmlns:p14="http://schemas.microsoft.com/office/powerpoint/2010/main" val="178815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7C929CFE-C3A2-482E-AFAB-8327EC48D47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ADEE3755-E290-4446-81FD-5551C5DE6775}"/>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a:extLst>
              <a:ext uri="{FF2B5EF4-FFF2-40B4-BE49-F238E27FC236}">
                <a16:creationId xmlns:a16="http://schemas.microsoft.com/office/drawing/2014/main" id="{B22D1E44-8A14-409D-A06E-63FBC8C7CAC2}"/>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EA997A7D-1E67-4E38-945E-EE3F40FD119A}"/>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a:extLst>
              <a:ext uri="{FF2B5EF4-FFF2-40B4-BE49-F238E27FC236}">
                <a16:creationId xmlns:a16="http://schemas.microsoft.com/office/drawing/2014/main" id="{6EB5C288-15AC-4ED5-BC7E-31ACD403A720}"/>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E922F0C7-A61E-4F1C-A367-B9BBA159C1F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3133A67C-49CB-4354-B493-1CAF38425F2F}"/>
              </a:ext>
            </a:extLst>
          </p:cNvPr>
          <p:cNvSpPr>
            <a:spLocks noGrp="1"/>
          </p:cNvSpPr>
          <p:nvPr>
            <p:ph type="sldNum" sz="quarter" idx="12"/>
          </p:nvPr>
        </p:nvSpPr>
        <p:spPr>
          <a:xfrm>
            <a:off x="8077200" y="6356350"/>
            <a:ext cx="609600" cy="365125"/>
          </a:xfrm>
        </p:spPr>
        <p:txBody>
          <a:bodyPr/>
          <a:lstStyle>
            <a:lvl1pPr>
              <a:defRPr/>
            </a:lvl1pPr>
          </a:lstStyle>
          <a:p>
            <a:fld id="{4BF946F0-41FF-4572-A808-527599211EFA}" type="slidenum">
              <a:rPr lang="en-US" altLang="en-US"/>
              <a:pPr/>
              <a:t>‹#›</a:t>
            </a:fld>
            <a:endParaRPr lang="en-US" altLang="en-US"/>
          </a:p>
        </p:txBody>
      </p:sp>
    </p:spTree>
    <p:extLst>
      <p:ext uri="{BB962C8B-B14F-4D97-AF65-F5344CB8AC3E}">
        <p14:creationId xmlns:p14="http://schemas.microsoft.com/office/powerpoint/2010/main" val="86768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AB4748D-E4D6-4B1A-A4E3-11F9ED5FFE1F}"/>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DA7D2F24-BFBB-47B8-B0FB-3F3A5B2F47D4}"/>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7B549E84-43BC-48F4-995E-34A8B3A6B81A}"/>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a:extLst>
              <a:ext uri="{FF2B5EF4-FFF2-40B4-BE49-F238E27FC236}">
                <a16:creationId xmlns:a16="http://schemas.microsoft.com/office/drawing/2014/main" id="{99DDBEA1-9976-4A99-9F46-EF5FF28272E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2F5D2B9A-981C-41B5-941F-920C35CF915B}"/>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73B6A021-3E54-4554-BB52-37AD813BD2F0}"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99B93B8-8792-4EBF-8CA0-603A9C5DEB5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a:extLst>
                <a:ext uri="{FF2B5EF4-FFF2-40B4-BE49-F238E27FC236}">
                  <a16:creationId xmlns:a16="http://schemas.microsoft.com/office/drawing/2014/main" id="{AAAD6B25-0085-4C86-88C4-50A2D933783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487" r:id="rId1"/>
    <p:sldLayoutId id="2147484479" r:id="rId2"/>
    <p:sldLayoutId id="2147484488" r:id="rId3"/>
    <p:sldLayoutId id="2147484480" r:id="rId4"/>
    <p:sldLayoutId id="2147484481" r:id="rId5"/>
    <p:sldLayoutId id="2147484482" r:id="rId6"/>
    <p:sldLayoutId id="2147484483" r:id="rId7"/>
    <p:sldLayoutId id="2147484484" r:id="rId8"/>
    <p:sldLayoutId id="2147484489" r:id="rId9"/>
    <p:sldLayoutId id="2147484485" r:id="rId10"/>
    <p:sldLayoutId id="214748448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CSFP@brafb.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csfp@brafb.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7F_46DFE4F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shover@brafb.org" TargetMode="External"/><Relationship Id="rId2" Type="http://schemas.openxmlformats.org/officeDocument/2006/relationships/hyperlink" Target="mailto:ahenning@brafb.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48E1F51-C313-4213-B053-AAA3CEA0B26A}"/>
              </a:ext>
            </a:extLst>
          </p:cNvPr>
          <p:cNvSpPr>
            <a:spLocks noGrp="1" noChangeArrowheads="1"/>
          </p:cNvSpPr>
          <p:nvPr>
            <p:ph type="ctrTitle"/>
          </p:nvPr>
        </p:nvSpPr>
        <p:spPr>
          <a:xfrm>
            <a:off x="1066800" y="1600200"/>
            <a:ext cx="6629400" cy="1600200"/>
          </a:xfrm>
          <a:ln>
            <a:miter lim="800000"/>
            <a:headEnd/>
            <a:tailEnd/>
          </a:ln>
        </p:spPr>
        <p:txBody>
          <a:bodyPr>
            <a:normAutofit/>
          </a:bodyPr>
          <a:lstStyle/>
          <a:p>
            <a:pPr algn="ctr" eaLnBrk="1" fontAlgn="auto" hangingPunct="1">
              <a:spcAft>
                <a:spcPts val="0"/>
              </a:spcAft>
              <a:defRPr/>
            </a:pPr>
            <a:r>
              <a:rPr lang="en-US" dirty="0"/>
              <a:t>CSFP</a:t>
            </a:r>
            <a:r>
              <a:rPr dirty="0"/>
              <a:t> </a:t>
            </a:r>
            <a:r>
              <a:rPr lang="en-US" dirty="0"/>
              <a:t>Annual Training</a:t>
            </a:r>
            <a:r>
              <a:rPr dirty="0"/>
              <a:t> </a:t>
            </a:r>
            <a:br>
              <a:rPr lang="en-US" dirty="0"/>
            </a:br>
            <a:r>
              <a:rPr lang="en-US" sz="3600" dirty="0"/>
              <a:t>September 2024</a:t>
            </a:r>
            <a:endParaRPr sz="3600" dirty="0"/>
          </a:p>
        </p:txBody>
      </p:sp>
      <p:pic>
        <p:nvPicPr>
          <p:cNvPr id="1028" name="Picture 4" descr="A black background with blue and green text&#10;&#10;Description automatically generated">
            <a:extLst>
              <a:ext uri="{FF2B5EF4-FFF2-40B4-BE49-F238E27FC236}">
                <a16:creationId xmlns:a16="http://schemas.microsoft.com/office/drawing/2014/main" id="{3D1B5D74-3660-E962-1089-3E818DDCA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43" y="3429000"/>
            <a:ext cx="7958137" cy="2476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D4D0-9CB9-9899-B43D-CCC4F1E4BE17}"/>
              </a:ext>
            </a:extLst>
          </p:cNvPr>
          <p:cNvSpPr>
            <a:spLocks noGrp="1"/>
          </p:cNvSpPr>
          <p:nvPr>
            <p:ph type="title"/>
          </p:nvPr>
        </p:nvSpPr>
        <p:spPr>
          <a:xfrm>
            <a:off x="677916" y="851338"/>
            <a:ext cx="8008883" cy="996512"/>
          </a:xfrm>
        </p:spPr>
        <p:txBody>
          <a:bodyPr/>
          <a:lstStyle/>
          <a:p>
            <a:pPr algn="ctr"/>
            <a:r>
              <a:rPr lang="en-US" sz="4800" dirty="0"/>
              <a:t>Shelf Stable CSFP Food</a:t>
            </a:r>
          </a:p>
        </p:txBody>
      </p:sp>
      <p:sp>
        <p:nvSpPr>
          <p:cNvPr id="3" name="Content Placeholder 2">
            <a:extLst>
              <a:ext uri="{FF2B5EF4-FFF2-40B4-BE49-F238E27FC236}">
                <a16:creationId xmlns:a16="http://schemas.microsoft.com/office/drawing/2014/main" id="{7D966A5E-5884-2474-1E59-9D45391E036E}"/>
              </a:ext>
            </a:extLst>
          </p:cNvPr>
          <p:cNvSpPr>
            <a:spLocks noGrp="1"/>
          </p:cNvSpPr>
          <p:nvPr>
            <p:ph idx="1"/>
          </p:nvPr>
        </p:nvSpPr>
        <p:spPr>
          <a:xfrm>
            <a:off x="457200" y="2144110"/>
            <a:ext cx="8229600" cy="4445876"/>
          </a:xfrm>
        </p:spPr>
        <p:txBody>
          <a:bodyPr/>
          <a:lstStyle/>
          <a:p>
            <a:r>
              <a:rPr lang="en-US" sz="2200" dirty="0">
                <a:latin typeface="Verdana" panose="020B0604030504040204" pitchFamily="34" charset="0"/>
                <a:ea typeface="Verdana" panose="020B0604030504040204" pitchFamily="34" charset="0"/>
              </a:rPr>
              <a:t>Shelf stable CSFP food should be maintained between 50° and 70° Fahrenheit</a:t>
            </a:r>
          </a:p>
          <a:p>
            <a:r>
              <a:rPr lang="en-US" sz="2200" dirty="0">
                <a:latin typeface="Verdana" panose="020B0604030504040204" pitchFamily="34" charset="0"/>
                <a:ea typeface="Verdana" panose="020B0604030504040204" pitchFamily="34" charset="0"/>
              </a:rPr>
              <a:t>Thermometers should be installed in dry storage areas to ensure proper temperatures are maintained</a:t>
            </a:r>
          </a:p>
          <a:p>
            <a:r>
              <a:rPr lang="en-US" sz="2200" dirty="0">
                <a:latin typeface="Verdana" panose="020B0604030504040204" pitchFamily="34" charset="0"/>
                <a:ea typeface="Verdana" panose="020B0604030504040204" pitchFamily="34" charset="0"/>
              </a:rPr>
              <a:t>Temperature charts must be posted and show temperatures taken at least 3 times per week</a:t>
            </a:r>
          </a:p>
          <a:p>
            <a:r>
              <a:rPr lang="en-US" sz="2200" dirty="0">
                <a:latin typeface="Verdana" panose="020B0604030504040204" pitchFamily="34" charset="0"/>
                <a:ea typeface="Verdana" panose="020B0604030504040204" pitchFamily="34" charset="0"/>
              </a:rPr>
              <a:t>If a digital thermometer system is used, the system must be able to print out temperature logs and provide notifications via text or email if temps exceed above temperatures</a:t>
            </a:r>
          </a:p>
          <a:p>
            <a:endParaRPr lang="en-US" dirty="0"/>
          </a:p>
          <a:p>
            <a:endParaRPr lang="en-US" dirty="0"/>
          </a:p>
        </p:txBody>
      </p:sp>
    </p:spTree>
    <p:extLst>
      <p:ext uri="{BB962C8B-B14F-4D97-AF65-F5344CB8AC3E}">
        <p14:creationId xmlns:p14="http://schemas.microsoft.com/office/powerpoint/2010/main" val="347093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9C9A-7F00-6BCD-977F-9E7F5B54EB0F}"/>
              </a:ext>
            </a:extLst>
          </p:cNvPr>
          <p:cNvSpPr>
            <a:spLocks noGrp="1"/>
          </p:cNvSpPr>
          <p:nvPr>
            <p:ph type="title"/>
          </p:nvPr>
        </p:nvSpPr>
        <p:spPr/>
        <p:txBody>
          <a:bodyPr/>
          <a:lstStyle/>
          <a:p>
            <a:pPr algn="ctr"/>
            <a:r>
              <a:rPr lang="en-US" dirty="0"/>
              <a:t>Storage of CSFP Food</a:t>
            </a:r>
          </a:p>
        </p:txBody>
      </p:sp>
      <p:sp>
        <p:nvSpPr>
          <p:cNvPr id="3" name="Content Placeholder 2">
            <a:extLst>
              <a:ext uri="{FF2B5EF4-FFF2-40B4-BE49-F238E27FC236}">
                <a16:creationId xmlns:a16="http://schemas.microsoft.com/office/drawing/2014/main" id="{99FC4DA1-3116-0798-FF0C-6D03D916B387}"/>
              </a:ext>
            </a:extLst>
          </p:cNvPr>
          <p:cNvSpPr>
            <a:spLocks noGrp="1"/>
          </p:cNvSpPr>
          <p:nvPr>
            <p:ph idx="1"/>
          </p:nvPr>
        </p:nvSpPr>
        <p:spPr/>
        <p:txBody>
          <a:bodyPr/>
          <a:lstStyle/>
          <a:p>
            <a:r>
              <a:rPr lang="en-US" sz="2400" dirty="0">
                <a:latin typeface="Verdana" panose="020B0604030504040204" pitchFamily="34" charset="0"/>
                <a:ea typeface="Verdana" panose="020B0604030504040204" pitchFamily="34" charset="0"/>
              </a:rPr>
              <a:t>Store away from steam pipes, chemicals, and heat-generating equipment</a:t>
            </a:r>
          </a:p>
          <a:p>
            <a:r>
              <a:rPr lang="en-US" sz="2400" dirty="0">
                <a:latin typeface="Verdana" panose="020B0604030504040204" pitchFamily="34" charset="0"/>
                <a:ea typeface="Verdana" panose="020B0604030504040204" pitchFamily="34" charset="0"/>
              </a:rPr>
              <a:t>Store 4 inches away from the wall, 6 inches from the floor, and 2 feet from ceilings to allow for proper air circulation</a:t>
            </a:r>
          </a:p>
          <a:p>
            <a:r>
              <a:rPr lang="en-US" sz="2400" dirty="0">
                <a:latin typeface="Verdana" panose="020B0604030504040204" pitchFamily="34" charset="0"/>
                <a:ea typeface="Verdana" panose="020B0604030504040204" pitchFamily="34" charset="0"/>
              </a:rPr>
              <a:t>Reach-in refrigerators/coolers must have racks to keep food 1 inch from the bottom of unit to allow for proper air circulation</a:t>
            </a:r>
          </a:p>
          <a:p>
            <a:r>
              <a:rPr lang="en-US" sz="2400" dirty="0">
                <a:latin typeface="Verdana" panose="020B0604030504040204" pitchFamily="34" charset="0"/>
                <a:ea typeface="Verdana" panose="020B0604030504040204" pitchFamily="34" charset="0"/>
              </a:rPr>
              <a:t>Adequate lighting to aid in rotation and inventory checks of food</a:t>
            </a:r>
          </a:p>
        </p:txBody>
      </p:sp>
    </p:spTree>
    <p:extLst>
      <p:ext uri="{BB962C8B-B14F-4D97-AF65-F5344CB8AC3E}">
        <p14:creationId xmlns:p14="http://schemas.microsoft.com/office/powerpoint/2010/main" val="2177058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42C8-E633-C621-ECF8-E733D70642F4}"/>
              </a:ext>
            </a:extLst>
          </p:cNvPr>
          <p:cNvSpPr>
            <a:spLocks noGrp="1"/>
          </p:cNvSpPr>
          <p:nvPr>
            <p:ph type="title"/>
          </p:nvPr>
        </p:nvSpPr>
        <p:spPr/>
        <p:txBody>
          <a:bodyPr/>
          <a:lstStyle/>
          <a:p>
            <a:r>
              <a:rPr lang="en-US" dirty="0"/>
              <a:t>Storage of CSFP Food (cont’d)</a:t>
            </a:r>
          </a:p>
        </p:txBody>
      </p:sp>
      <p:sp>
        <p:nvSpPr>
          <p:cNvPr id="3" name="Content Placeholder 2">
            <a:extLst>
              <a:ext uri="{FF2B5EF4-FFF2-40B4-BE49-F238E27FC236}">
                <a16:creationId xmlns:a16="http://schemas.microsoft.com/office/drawing/2014/main" id="{D93C7ED0-36E9-0D42-9992-6771EB41BC93}"/>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rPr>
              <a:t>Practice FIFO (First In, First Out)</a:t>
            </a:r>
          </a:p>
          <a:p>
            <a:r>
              <a:rPr lang="en-US" dirty="0">
                <a:latin typeface="Verdana" panose="020B0604030504040204" pitchFamily="34" charset="0"/>
                <a:ea typeface="Verdana" panose="020B0604030504040204" pitchFamily="34" charset="0"/>
              </a:rPr>
              <a:t>Must have adequate security (locks, alarms, etc.) to protect against theft or vandalism</a:t>
            </a:r>
          </a:p>
          <a:p>
            <a:r>
              <a:rPr lang="en-US" dirty="0">
                <a:latin typeface="Verdana" panose="020B0604030504040204" pitchFamily="34" charset="0"/>
                <a:ea typeface="Verdana" panose="020B0604030504040204" pitchFamily="34" charset="0"/>
              </a:rPr>
              <a:t>Storage areas must be protected against rodents and insect infestation with routine extermination service or proper supplies on hand to guard </a:t>
            </a:r>
            <a:r>
              <a:rPr lang="en-US">
                <a:latin typeface="Verdana" panose="020B0604030504040204" pitchFamily="34" charset="0"/>
                <a:ea typeface="Verdana" panose="020B0604030504040204" pitchFamily="34" charset="0"/>
              </a:rPr>
              <a:t>against pests</a:t>
            </a: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 record of these inspections must be maintained</a:t>
            </a:r>
          </a:p>
        </p:txBody>
      </p:sp>
    </p:spTree>
    <p:extLst>
      <p:ext uri="{BB962C8B-B14F-4D97-AF65-F5344CB8AC3E}">
        <p14:creationId xmlns:p14="http://schemas.microsoft.com/office/powerpoint/2010/main" val="73150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0669-01EE-9160-6738-BEA80FC3BB91}"/>
              </a:ext>
            </a:extLst>
          </p:cNvPr>
          <p:cNvSpPr>
            <a:spLocks noGrp="1"/>
          </p:cNvSpPr>
          <p:nvPr>
            <p:ph type="title"/>
          </p:nvPr>
        </p:nvSpPr>
        <p:spPr>
          <a:xfrm>
            <a:off x="239843" y="792163"/>
            <a:ext cx="8904157" cy="1143000"/>
          </a:xfrm>
        </p:spPr>
        <p:txBody>
          <a:bodyPr/>
          <a:lstStyle/>
          <a:p>
            <a:pPr algn="ctr"/>
            <a:r>
              <a:rPr lang="en-US" dirty="0"/>
              <a:t>Demonstrations with CSFP Food</a:t>
            </a:r>
          </a:p>
        </p:txBody>
      </p:sp>
      <p:sp>
        <p:nvSpPr>
          <p:cNvPr id="3" name="Content Placeholder 2">
            <a:extLst>
              <a:ext uri="{FF2B5EF4-FFF2-40B4-BE49-F238E27FC236}">
                <a16:creationId xmlns:a16="http://schemas.microsoft.com/office/drawing/2014/main" id="{FEC58C31-FC86-2447-3D81-434B4478B9F9}"/>
              </a:ext>
            </a:extLst>
          </p:cNvPr>
          <p:cNvSpPr>
            <a:spLocks noGrp="1"/>
          </p:cNvSpPr>
          <p:nvPr>
            <p:ph idx="1"/>
          </p:nvPr>
        </p:nvSpPr>
        <p:spPr/>
        <p:txBody>
          <a:bodyPr/>
          <a:lstStyle/>
          <a:p>
            <a:r>
              <a:rPr lang="en-US" sz="1800" dirty="0">
                <a:latin typeface="Verdana" panose="020B0604030504040204" pitchFamily="34" charset="0"/>
                <a:ea typeface="Verdana" panose="020B0604030504040204" pitchFamily="34" charset="0"/>
              </a:rPr>
              <a:t>Must be pre-authorized with VDACS</a:t>
            </a:r>
          </a:p>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Next FNS-153 report should include any foods used at demonstrations in the appropriate column</a:t>
            </a:r>
          </a:p>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CSFP foods may  only be used in food demonstrations on nutrition education for program participants</a:t>
            </a:r>
          </a:p>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CSFP foods may not be used for outreach, refreshments for participants, or any other similar purpose</a:t>
            </a:r>
          </a:p>
          <a:p>
            <a:pPr marL="0" indent="0">
              <a:buNone/>
            </a:pPr>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CSFP foods may not be provided to any other community agency for any purpose whatsoever </a:t>
            </a:r>
          </a:p>
        </p:txBody>
      </p:sp>
    </p:spTree>
    <p:extLst>
      <p:ext uri="{BB962C8B-B14F-4D97-AF65-F5344CB8AC3E}">
        <p14:creationId xmlns:p14="http://schemas.microsoft.com/office/powerpoint/2010/main" val="187264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algn="ctr" eaLnBrk="1" hangingPunct="1"/>
            <a:r>
              <a:rPr lang="en-US" altLang="en-US" sz="4000" dirty="0"/>
              <a:t>	</a:t>
            </a:r>
            <a:r>
              <a:rPr lang="en-US" altLang="en-US" dirty="0"/>
              <a:t>CSFP Food Refusal</a:t>
            </a:r>
          </a:p>
        </p:txBody>
      </p:sp>
      <p:sp>
        <p:nvSpPr>
          <p:cNvPr id="3" name="Content Placeholder 2"/>
          <p:cNvSpPr>
            <a:spLocks noGrp="1"/>
          </p:cNvSpPr>
          <p:nvPr>
            <p:ph idx="1"/>
          </p:nvPr>
        </p:nvSpPr>
        <p:spPr>
          <a:xfrm>
            <a:off x="457200" y="2065283"/>
            <a:ext cx="8229600" cy="4259317"/>
          </a:xfrm>
        </p:spPr>
        <p:txBody>
          <a:bodyPr/>
          <a:lstStyle/>
          <a:p>
            <a:r>
              <a:rPr lang="en-US" dirty="0"/>
              <a:t>Pantries must offer full food packages, </a:t>
            </a:r>
            <a:r>
              <a:rPr lang="en-US" b="1" dirty="0"/>
              <a:t>to include cheese, </a:t>
            </a:r>
            <a:r>
              <a:rPr lang="en-US" dirty="0"/>
              <a:t>to all participants each month</a:t>
            </a:r>
          </a:p>
          <a:p>
            <a:r>
              <a:rPr lang="en-US" dirty="0"/>
              <a:t>CSFP food recipients may refuse products</a:t>
            </a:r>
          </a:p>
          <a:p>
            <a:r>
              <a:rPr lang="en-US" dirty="0"/>
              <a:t>Any CSFP food not accepted must immediately be placed back into inventory and not reported as issued</a:t>
            </a:r>
          </a:p>
          <a:p>
            <a:r>
              <a:rPr lang="en-US" dirty="0"/>
              <a:t>Once the CSFP recipient has received the food and stepped outside the pantry, they cannot return the food, and the pantry cannot receive the food back for re-issue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dirty="0"/>
              <a:t>CSFP &amp; Civil Rights</a:t>
            </a:r>
          </a:p>
        </p:txBody>
      </p:sp>
      <p:sp>
        <p:nvSpPr>
          <p:cNvPr id="3" name="Subtitle 2">
            <a:extLst>
              <a:ext uri="{FF2B5EF4-FFF2-40B4-BE49-F238E27FC236}">
                <a16:creationId xmlns:a16="http://schemas.microsoft.com/office/drawing/2014/main" id="{30B31F6E-F589-684C-B118-09B3F847526A}"/>
              </a:ext>
            </a:extLst>
          </p:cNvPr>
          <p:cNvSpPr>
            <a:spLocks noGrp="1"/>
          </p:cNvSpPr>
          <p:nvPr>
            <p:ph type="subTitle" idx="1"/>
          </p:nvPr>
        </p:nvSpPr>
        <p:spPr>
          <a:xfrm>
            <a:off x="533400" y="3657600"/>
            <a:ext cx="7854696" cy="1323535"/>
          </a:xfrm>
        </p:spPr>
        <p:txBody>
          <a:bodyPr/>
          <a:lstStyle/>
          <a:p>
            <a:pPr algn="ctr"/>
            <a:r>
              <a:rPr lang="en-US" sz="4800" dirty="0">
                <a:solidFill>
                  <a:srgbClr val="FF0000"/>
                </a:solidFill>
              </a:rPr>
              <a:t>What You Need to Know</a:t>
            </a:r>
          </a:p>
        </p:txBody>
      </p:sp>
    </p:spTree>
    <p:extLst>
      <p:ext uri="{BB962C8B-B14F-4D97-AF65-F5344CB8AC3E}">
        <p14:creationId xmlns:p14="http://schemas.microsoft.com/office/powerpoint/2010/main" val="242553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990600"/>
            <a:ext cx="8305800" cy="762000"/>
          </a:xfrm>
        </p:spPr>
        <p:txBody>
          <a:bodyPr/>
          <a:lstStyle/>
          <a:p>
            <a:pPr algn="ct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r>
              <a:rPr lang="en-US" altLang="en-US" sz="4000" b="1" dirty="0"/>
              <a:t>Civil Rights Responsibilities</a:t>
            </a:r>
            <a:endParaRPr lang="en-US" altLang="en-US" dirty="0"/>
          </a:p>
        </p:txBody>
      </p:sp>
      <p:sp>
        <p:nvSpPr>
          <p:cNvPr id="3" name="Content Placeholder 2">
            <a:extLst>
              <a:ext uri="{FF2B5EF4-FFF2-40B4-BE49-F238E27FC236}">
                <a16:creationId xmlns:a16="http://schemas.microsoft.com/office/drawing/2014/main" id="{83E07145-C2C0-4DAB-BB67-905898467369}"/>
              </a:ext>
            </a:extLst>
          </p:cNvPr>
          <p:cNvSpPr>
            <a:spLocks noGrp="1"/>
          </p:cNvSpPr>
          <p:nvPr>
            <p:ph idx="1"/>
          </p:nvPr>
        </p:nvSpPr>
        <p:spPr/>
        <p:txBody>
          <a:bodyPr>
            <a:normAutofit/>
          </a:bodyPr>
          <a:lstStyle/>
          <a:p>
            <a:pPr>
              <a:defRPr/>
            </a:pPr>
            <a:r>
              <a:rPr lang="en-US" dirty="0">
                <a:latin typeface="Verdana" panose="020B0604030504040204" pitchFamily="34" charset="0"/>
                <a:ea typeface="Verdana" panose="020B0604030504040204" pitchFamily="34" charset="0"/>
              </a:rPr>
              <a:t>Current “And Justice for All” posters must be prominently displayed in all intake offices/distribution sites</a:t>
            </a:r>
          </a:p>
          <a:p>
            <a:pPr>
              <a:defRPr/>
            </a:pPr>
            <a:r>
              <a:rPr lang="en-US" dirty="0">
                <a:latin typeface="Verdana" panose="020B0604030504040204" pitchFamily="34" charset="0"/>
                <a:ea typeface="Verdana" panose="020B0604030504040204" pitchFamily="34" charset="0"/>
              </a:rPr>
              <a:t>Civil rights complaint forms must be available to all CSFP recipients &amp; displayed next to AJFA poster</a:t>
            </a:r>
          </a:p>
          <a:p>
            <a:pPr>
              <a:defRPr/>
            </a:pPr>
            <a:r>
              <a:rPr lang="en-US" dirty="0">
                <a:latin typeface="Verdana" panose="020B0604030504040204" pitchFamily="34" charset="0"/>
                <a:ea typeface="Verdana" panose="020B0604030504040204" pitchFamily="34" charset="0"/>
              </a:rPr>
              <a:t>Staff/volunteers must complete civil rights training annually to handle a complaint</a:t>
            </a:r>
          </a:p>
          <a:p>
            <a:pPr>
              <a:defRPr/>
            </a:pPr>
            <a:r>
              <a:rPr lang="en-US" dirty="0">
                <a:latin typeface="Verdana" panose="020B0604030504040204" pitchFamily="34" charset="0"/>
                <a:ea typeface="Verdana" panose="020B0604030504040204" pitchFamily="34" charset="0"/>
              </a:rPr>
              <a:t>Training should be documented with date, materials covered, and sign-in sheet</a:t>
            </a:r>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pPr algn="ctr"/>
            <a:r>
              <a:rPr lang="en-US" altLang="en-US" sz="3200" b="1" dirty="0"/>
              <a:t>Civil Rights Responsibilities</a:t>
            </a:r>
            <a:endParaRPr lang="en-US" altLang="en-US" sz="3200" dirty="0"/>
          </a:p>
        </p:txBody>
      </p:sp>
      <p:sp>
        <p:nvSpPr>
          <p:cNvPr id="13315" name="Content Placeholder 2"/>
          <p:cNvSpPr>
            <a:spLocks noGrp="1"/>
          </p:cNvSpPr>
          <p:nvPr>
            <p:ph idx="1"/>
          </p:nvPr>
        </p:nvSpPr>
        <p:spPr>
          <a:xfrm>
            <a:off x="457200" y="1447799"/>
            <a:ext cx="8229600" cy="5000297"/>
          </a:xfrm>
        </p:spPr>
        <p:txBody>
          <a:bodyPr/>
          <a:lstStyle/>
          <a:p>
            <a:r>
              <a:rPr lang="en-US" altLang="en-US" dirty="0">
                <a:latin typeface="Verdana" panose="020B0604030504040204" pitchFamily="34" charset="0"/>
                <a:ea typeface="Verdana" panose="020B0604030504040204" pitchFamily="34" charset="0"/>
              </a:rPr>
              <a:t>Required topics for annual Civil Right training:</a:t>
            </a:r>
          </a:p>
          <a:p>
            <a:pPr lvl="1"/>
            <a:r>
              <a:rPr lang="en-US" altLang="en-US" dirty="0">
                <a:latin typeface="Verdana" panose="020B0604030504040204" pitchFamily="34" charset="0"/>
                <a:ea typeface="Verdana" panose="020B0604030504040204" pitchFamily="34" charset="0"/>
              </a:rPr>
              <a:t>Knowledge of protected classes</a:t>
            </a:r>
          </a:p>
          <a:p>
            <a:pPr lvl="1"/>
            <a:r>
              <a:rPr lang="en-US" altLang="en-US" dirty="0">
                <a:latin typeface="Verdana" panose="020B0604030504040204" pitchFamily="34" charset="0"/>
                <a:ea typeface="Verdana" panose="020B0604030504040204" pitchFamily="34" charset="0"/>
              </a:rPr>
              <a:t>Effective public notification</a:t>
            </a:r>
          </a:p>
          <a:p>
            <a:pPr lvl="1"/>
            <a:r>
              <a:rPr lang="en-US" altLang="en-US" dirty="0">
                <a:latin typeface="Verdana" panose="020B0604030504040204" pitchFamily="34" charset="0"/>
                <a:ea typeface="Verdana" panose="020B0604030504040204" pitchFamily="34" charset="0"/>
              </a:rPr>
              <a:t>Complaint procedures and conflict resolution</a:t>
            </a:r>
          </a:p>
          <a:p>
            <a:pPr lvl="1"/>
            <a:r>
              <a:rPr lang="en-US" altLang="en-US" dirty="0">
                <a:latin typeface="Verdana" panose="020B0604030504040204" pitchFamily="34" charset="0"/>
                <a:ea typeface="Verdana" panose="020B0604030504040204" pitchFamily="34" charset="0"/>
              </a:rPr>
              <a:t>Customer services</a:t>
            </a:r>
          </a:p>
          <a:p>
            <a:pPr lvl="1"/>
            <a:r>
              <a:rPr lang="en-US" altLang="en-US" dirty="0">
                <a:latin typeface="Verdana" panose="020B0604030504040204" pitchFamily="34" charset="0"/>
                <a:ea typeface="Verdana" panose="020B0604030504040204" pitchFamily="34" charset="0"/>
              </a:rPr>
              <a:t>Language assistance &amp; accommodations for persons with disabilities</a:t>
            </a:r>
          </a:p>
          <a:p>
            <a:pPr lvl="1"/>
            <a:r>
              <a:rPr lang="en-US" altLang="en-US" dirty="0">
                <a:latin typeface="Verdana" panose="020B0604030504040204" pitchFamily="34" charset="0"/>
                <a:ea typeface="Verdana" panose="020B0604030504040204" pitchFamily="34" charset="0"/>
              </a:rPr>
              <a:t>Compliance review techniques and noncompliance resolutions</a:t>
            </a:r>
          </a:p>
          <a:p>
            <a:pPr marL="568325" lvl="1" indent="-174625"/>
            <a:r>
              <a:rPr lang="en-US" altLang="en-US" dirty="0">
                <a:latin typeface="Verdana" panose="020B0604030504040204" pitchFamily="34" charset="0"/>
                <a:ea typeface="Verdana" panose="020B0604030504040204" pitchFamily="34" charset="0"/>
              </a:rPr>
              <a:t>Non-discrimination statement must be included on all materials regarding CSFP programs</a:t>
            </a:r>
          </a:p>
        </p:txBody>
      </p:sp>
    </p:spTree>
    <p:extLst>
      <p:ext uri="{BB962C8B-B14F-4D97-AF65-F5344CB8AC3E}">
        <p14:creationId xmlns:p14="http://schemas.microsoft.com/office/powerpoint/2010/main" val="49269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Non-Discrimination Statement</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3962400" cy="4530725"/>
          </a:xfrm>
        </p:spPr>
        <p:txBody>
          <a:bodyPr>
            <a:normAutofit lnSpcReduction="10000"/>
          </a:bodyPr>
          <a:lstStyle/>
          <a:p>
            <a:pPr marL="0" indent="0" eaLnBrk="1" fontAlgn="auto" hangingPunct="1">
              <a:spcAft>
                <a:spcPts val="0"/>
              </a:spcAft>
              <a:buClr>
                <a:schemeClr val="accent3"/>
              </a:buClr>
              <a:buNone/>
              <a:defRPr/>
            </a:pPr>
            <a:r>
              <a:rPr lang="en-US" sz="2400" b="1"/>
              <a:t>All websites, public announcements, flyers, and documents must include non-discrimination statement. </a:t>
            </a:r>
          </a:p>
          <a:p>
            <a:pPr marL="0" indent="0" eaLnBrk="1" fontAlgn="auto" hangingPunct="1">
              <a:spcAft>
                <a:spcPts val="0"/>
              </a:spcAft>
              <a:buClr>
                <a:schemeClr val="accent3"/>
              </a:buClr>
              <a:buNone/>
              <a:defRPr/>
            </a:pPr>
            <a:endParaRPr lang="en-US" sz="2400"/>
          </a:p>
          <a:p>
            <a:pPr marL="0" indent="0" eaLnBrk="1" fontAlgn="auto" hangingPunct="1">
              <a:spcAft>
                <a:spcPts val="0"/>
              </a:spcAft>
              <a:buClr>
                <a:schemeClr val="accent3"/>
              </a:buClr>
              <a:buNone/>
              <a:defRPr/>
            </a:pPr>
            <a:r>
              <a:rPr lang="en-US" sz="2400"/>
              <a:t>Full statement, except where space does not permit, then:</a:t>
            </a:r>
          </a:p>
          <a:p>
            <a:pPr marL="0" indent="0" eaLnBrk="1" fontAlgn="auto" hangingPunct="1">
              <a:spcAft>
                <a:spcPts val="0"/>
              </a:spcAft>
              <a:buClr>
                <a:schemeClr val="accent3"/>
              </a:buClr>
              <a:buNone/>
              <a:defRPr/>
            </a:pPr>
            <a:endParaRPr lang="en-US" sz="2400"/>
          </a:p>
          <a:p>
            <a:pPr marL="0" indent="0" algn="ctr" eaLnBrk="1" fontAlgn="auto" hangingPunct="1">
              <a:spcAft>
                <a:spcPts val="0"/>
              </a:spcAft>
              <a:buClr>
                <a:schemeClr val="accent3"/>
              </a:buClr>
              <a:buNone/>
              <a:defRPr/>
            </a:pPr>
            <a:r>
              <a:rPr lang="en-US" sz="2000"/>
              <a:t>“This institution is an equal opportunity provider.”</a:t>
            </a:r>
          </a:p>
          <a:p>
            <a:pPr marL="0" indent="0" eaLnBrk="1" fontAlgn="auto" hangingPunct="1">
              <a:spcAft>
                <a:spcPts val="0"/>
              </a:spcAft>
              <a:buClr>
                <a:schemeClr val="accent3"/>
              </a:buClr>
              <a:buNone/>
              <a:defRPr/>
            </a:pPr>
            <a:endParaRPr lang="en-US" sz="2800"/>
          </a:p>
        </p:txBody>
      </p:sp>
      <p:pic>
        <p:nvPicPr>
          <p:cNvPr id="2458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023" t="23636" r="53580" b="17071"/>
          <a:stretch/>
        </p:blipFill>
        <p:spPr bwMode="auto">
          <a:xfrm>
            <a:off x="4423615" y="1905000"/>
            <a:ext cx="4528903"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235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r>
              <a:rPr lang="en-US" altLang="en-US" dirty="0">
                <a:latin typeface="Verdana" panose="020B0604030504040204" pitchFamily="34" charset="0"/>
                <a:ea typeface="Verdana" panose="020B0604030504040204" pitchFamily="34" charset="0"/>
              </a:rPr>
              <a:t>CSFP sites must give written beneficiary notices to all new program participants at the time of application (handout or as part of application)</a:t>
            </a:r>
          </a:p>
          <a:p>
            <a:r>
              <a:rPr lang="en-US" altLang="en-US" dirty="0">
                <a:latin typeface="Verdana" panose="020B0604030504040204" pitchFamily="34" charset="0"/>
                <a:ea typeface="Verdana" panose="020B0604030504040204" pitchFamily="34" charset="0"/>
              </a:rPr>
              <a:t>Existing CSFP recipients must receive written beneficiary notices as soon as possible at distribution locations or at a food delivery</a:t>
            </a:r>
          </a:p>
          <a:p>
            <a:r>
              <a:rPr lang="en-US" altLang="en-US" dirty="0">
                <a:latin typeface="Verdana" panose="020B0604030504040204" pitchFamily="34" charset="0"/>
                <a:ea typeface="Verdana" panose="020B0604030504040204" pitchFamily="34" charset="0"/>
              </a:rPr>
              <a:t>Notice must be displayed next to AJFA poster and Civil Rights Complaint Form</a:t>
            </a:r>
          </a:p>
          <a:p>
            <a:pPr marL="0" indent="0">
              <a:buFont typeface="Wingdings 2" pitchFamily="18" charset="2"/>
              <a:buNone/>
            </a:pPr>
            <a:r>
              <a:rPr lang="en-US" altLang="en-US" dirty="0"/>
              <a:t>				</a:t>
            </a:r>
          </a:p>
        </p:txBody>
      </p:sp>
      <p:sp>
        <p:nvSpPr>
          <p:cNvPr id="4" name="Title 1"/>
          <p:cNvSpPr>
            <a:spLocks noGrp="1"/>
          </p:cNvSpPr>
          <p:nvPr>
            <p:ph type="title"/>
          </p:nvPr>
        </p:nvSpPr>
        <p:spPr>
          <a:xfrm>
            <a:off x="457200" y="533400"/>
            <a:ext cx="8229600" cy="1143000"/>
          </a:xfrm>
        </p:spPr>
        <p:txBody>
          <a:bodyPr/>
          <a:lstStyle/>
          <a:p>
            <a:pPr algn="ctr"/>
            <a:r>
              <a:rPr lang="en-US" altLang="en-US" sz="3200" dirty="0"/>
              <a:t>Written Beneficiary Notices for CSFP –NEW!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09600"/>
            <a:ext cx="8229600" cy="762000"/>
          </a:xfrm>
        </p:spPr>
        <p:txBody>
          <a:bodyPr/>
          <a:lstStyle/>
          <a:p>
            <a:pPr algn="ctr"/>
            <a:r>
              <a:rPr lang="en-US" altLang="en-US" sz="4000" dirty="0">
                <a:ea typeface="Verdana" panose="020B0604030504040204" pitchFamily="34" charset="0"/>
                <a:cs typeface="Verdana" panose="020B0604030504040204" pitchFamily="34" charset="0"/>
              </a:rPr>
              <a:t> Agenda </a:t>
            </a:r>
            <a:endParaRPr lang="en-US" altLang="en-US" sz="4000" dirty="0">
              <a:highlight>
                <a:srgbClr val="00FF00"/>
              </a:highlight>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816573BF-903F-41CF-9098-812B93EF3857}"/>
              </a:ext>
            </a:extLst>
          </p:cNvPr>
          <p:cNvSpPr>
            <a:spLocks noGrp="1"/>
          </p:cNvSpPr>
          <p:nvPr>
            <p:ph idx="1"/>
          </p:nvPr>
        </p:nvSpPr>
        <p:spPr>
          <a:xfrm>
            <a:off x="457200" y="1676400"/>
            <a:ext cx="8229600" cy="4267200"/>
          </a:xfrm>
        </p:spPr>
        <p:txBody>
          <a:bodyPr/>
          <a:lstStyle/>
          <a:p>
            <a:pPr>
              <a:defRPr/>
            </a:pPr>
            <a:r>
              <a:rPr lang="en-US" sz="3200" dirty="0">
                <a:latin typeface="Verdana" panose="020B0604030504040204" pitchFamily="34" charset="0"/>
                <a:ea typeface="Verdana" panose="020B0604030504040204" pitchFamily="34" charset="0"/>
                <a:cs typeface="Verdana" panose="020B0604030504040204" pitchFamily="34" charset="0"/>
              </a:rPr>
              <a:t> </a:t>
            </a:r>
            <a:r>
              <a:rPr lang="en-US" sz="3600" dirty="0">
                <a:latin typeface="Verdana" panose="020B0604030504040204" pitchFamily="34" charset="0"/>
                <a:ea typeface="Verdana" panose="020B0604030504040204" pitchFamily="34" charset="0"/>
                <a:cs typeface="Verdana" panose="020B0604030504040204" pitchFamily="34" charset="0"/>
              </a:rPr>
              <a:t>CSFP Basic Information </a:t>
            </a:r>
          </a:p>
          <a:p>
            <a:pPr marL="393700" indent="-393700">
              <a:defRPr/>
            </a:pPr>
            <a:r>
              <a:rPr lang="en-US" sz="3600" dirty="0">
                <a:latin typeface="Verdana" panose="020B0604030504040204" pitchFamily="34" charset="0"/>
                <a:ea typeface="Verdana" panose="020B0604030504040204" pitchFamily="34" charset="0"/>
                <a:cs typeface="Verdana" panose="020B0604030504040204" pitchFamily="34" charset="0"/>
              </a:rPr>
              <a:t>CSFP Food Storage, Demonstrations &amp; Refusal</a:t>
            </a:r>
          </a:p>
          <a:p>
            <a:pPr>
              <a:defRPr/>
            </a:pPr>
            <a:r>
              <a:rPr lang="en-US" sz="3600" dirty="0">
                <a:latin typeface="Verdana" panose="020B0604030504040204" pitchFamily="34" charset="0"/>
                <a:ea typeface="Verdana" panose="020B0604030504040204" pitchFamily="34" charset="0"/>
                <a:cs typeface="Verdana" panose="020B0604030504040204" pitchFamily="34" charset="0"/>
              </a:rPr>
              <a:t> CSFP &amp; Civil Rights</a:t>
            </a:r>
          </a:p>
          <a:p>
            <a:pPr>
              <a:defRPr/>
            </a:pPr>
            <a:r>
              <a:rPr lang="en-US" sz="3600" dirty="0">
                <a:latin typeface="Verdana" panose="020B0604030504040204" pitchFamily="34" charset="0"/>
                <a:ea typeface="Verdana" panose="020B0604030504040204" pitchFamily="34" charset="0"/>
                <a:cs typeface="Verdana" panose="020B0604030504040204" pitchFamily="34" charset="0"/>
              </a:rPr>
              <a:t> CSFP Distribution &amp; Reporting</a:t>
            </a:r>
          </a:p>
          <a:p>
            <a:pPr>
              <a:defRPr/>
            </a:pPr>
            <a:r>
              <a:rPr lang="en-US" sz="3400" dirty="0">
                <a:latin typeface="Verdana" panose="020B0604030504040204" pitchFamily="34" charset="0"/>
                <a:ea typeface="Verdana" panose="020B0604030504040204" pitchFamily="34" charset="0"/>
                <a:cs typeface="Verdana" panose="020B0604030504040204" pitchFamily="34" charset="0"/>
              </a:rPr>
              <a:t> Questions?</a:t>
            </a:r>
          </a:p>
          <a:p>
            <a:pPr marL="0" indent="0">
              <a:buFont typeface="Wingdings 2" pitchFamily="18" charset="2"/>
              <a:buNone/>
              <a:defRPr/>
            </a:pP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Handling Civil Rights Complaints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676400"/>
            <a:ext cx="8149384" cy="4759325"/>
          </a:xfrm>
        </p:spPr>
        <p:txBody>
          <a:bodyPr>
            <a:normAutofit/>
          </a:bodyPr>
          <a:lstStyle/>
          <a:p>
            <a:pPr marL="369887" indent="-342900">
              <a:buFont typeface="Arial" panose="020B0604020202020204" pitchFamily="34" charset="0"/>
              <a:buChar char="•"/>
              <a:defRPr/>
            </a:pPr>
            <a:r>
              <a:rPr lang="en-US" sz="2200" dirty="0">
                <a:latin typeface="Verdana" panose="020B0604030504040204" pitchFamily="34" charset="0"/>
                <a:ea typeface="Verdana" panose="020B0604030504040204" pitchFamily="34" charset="0"/>
              </a:rPr>
              <a:t>All complaints alleging discrimination on the basis of religion, race, sex, disability, age, national origin, sexual orientation, gender identity, etc. must be accepted by the Pantry.</a:t>
            </a:r>
          </a:p>
          <a:p>
            <a:pPr marL="369887" indent="-342900">
              <a:buFont typeface="Arial" panose="020B0604020202020204" pitchFamily="34" charset="0"/>
              <a:buChar char="•"/>
              <a:defRPr/>
            </a:pPr>
            <a:endParaRPr lang="en-US" sz="2200" dirty="0">
              <a:latin typeface="Verdana" panose="020B0604030504040204" pitchFamily="34" charset="0"/>
              <a:ea typeface="Verdana" panose="020B0604030504040204" pitchFamily="34" charset="0"/>
            </a:endParaRPr>
          </a:p>
          <a:p>
            <a:pPr marL="369887" indent="-342900">
              <a:buFont typeface="Arial" panose="020B0604020202020204" pitchFamily="34" charset="0"/>
              <a:buChar char="•"/>
              <a:defRPr/>
            </a:pPr>
            <a:r>
              <a:rPr lang="en-US" sz="2200" dirty="0">
                <a:latin typeface="Verdana" panose="020B0604030504040204" pitchFamily="34" charset="0"/>
                <a:ea typeface="Verdana" panose="020B0604030504040204" pitchFamily="34" charset="0"/>
              </a:rPr>
              <a:t>Complaints may be accepted verbally or in writing.  Pantries should use the Civil Rights Complaint form to record pertinent information and should make every effort to secure all elements of data on the complaint form to help explain or resolve the situation.</a:t>
            </a:r>
          </a:p>
          <a:p>
            <a:pPr marL="369887" indent="-342900">
              <a:buFont typeface="Arial" panose="020B0604020202020204" pitchFamily="34" charset="0"/>
              <a:buChar char="•"/>
              <a:defRPr/>
            </a:pPr>
            <a:endParaRPr lang="en-US" sz="2200" dirty="0">
              <a:latin typeface="Verdana" panose="020B0604030504040204" pitchFamily="34" charset="0"/>
              <a:ea typeface="Verdana" panose="020B0604030504040204" pitchFamily="34" charset="0"/>
            </a:endParaRPr>
          </a:p>
          <a:p>
            <a:pPr marL="369887" indent="-342900">
              <a:buFont typeface="Arial" panose="020B0604020202020204" pitchFamily="34" charset="0"/>
              <a:buChar char="•"/>
              <a:defRPr/>
            </a:pPr>
            <a:r>
              <a:rPr lang="en-US" sz="2200" dirty="0">
                <a:latin typeface="Verdana" panose="020B0604030504040204" pitchFamily="34" charset="0"/>
                <a:ea typeface="Verdana" panose="020B0604030504040204" pitchFamily="34" charset="0"/>
              </a:rPr>
              <a:t>No complaint shall be refused or ignored because the information is incomplete.  </a:t>
            </a:r>
          </a:p>
          <a:p>
            <a:pPr marL="369887" indent="-342900">
              <a:buFont typeface="Arial" panose="020B0604020202020204" pitchFamily="34" charset="0"/>
              <a:buChar char="•"/>
              <a:defRPr/>
            </a:pPr>
            <a:endParaRPr lang="en-US" sz="2200" dirty="0">
              <a:latin typeface="Verdana" panose="020B0604030504040204" pitchFamily="34" charset="0"/>
              <a:ea typeface="Verdana" panose="020B0604030504040204" pitchFamily="34" charset="0"/>
            </a:endParaRPr>
          </a:p>
          <a:p>
            <a:pPr marL="369887" indent="-342900">
              <a:buFont typeface="Arial" panose="020B0604020202020204" pitchFamily="34" charset="0"/>
              <a:buChar char="•"/>
              <a:defRPr/>
            </a:pPr>
            <a:endParaRPr lang="en-US" sz="2200" dirty="0"/>
          </a:p>
        </p:txBody>
      </p:sp>
    </p:spTree>
    <p:extLst>
      <p:ext uri="{BB962C8B-B14F-4D97-AF65-F5344CB8AC3E}">
        <p14:creationId xmlns:p14="http://schemas.microsoft.com/office/powerpoint/2010/main" val="2347654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B6CCA-4777-410B-41A9-67157A97D441}"/>
              </a:ext>
            </a:extLst>
          </p:cNvPr>
          <p:cNvSpPr>
            <a:spLocks noGrp="1"/>
          </p:cNvSpPr>
          <p:nvPr>
            <p:ph type="title"/>
          </p:nvPr>
        </p:nvSpPr>
        <p:spPr>
          <a:xfrm>
            <a:off x="457200" y="804041"/>
            <a:ext cx="8229600" cy="819807"/>
          </a:xfrm>
        </p:spPr>
        <p:txBody>
          <a:bodyPr/>
          <a:lstStyle/>
          <a:p>
            <a:pPr algn="ctr"/>
            <a:r>
              <a:rPr lang="en-US" sz="3600" dirty="0"/>
              <a:t>Handling Civil Rights Complaints (cont’d)</a:t>
            </a:r>
          </a:p>
        </p:txBody>
      </p:sp>
      <p:sp>
        <p:nvSpPr>
          <p:cNvPr id="3" name="Content Placeholder 2">
            <a:extLst>
              <a:ext uri="{FF2B5EF4-FFF2-40B4-BE49-F238E27FC236}">
                <a16:creationId xmlns:a16="http://schemas.microsoft.com/office/drawing/2014/main" id="{D4B498AD-B639-28D2-7D46-798788677351}"/>
              </a:ext>
            </a:extLst>
          </p:cNvPr>
          <p:cNvSpPr>
            <a:spLocks noGrp="1"/>
          </p:cNvSpPr>
          <p:nvPr>
            <p:ph idx="1"/>
          </p:nvPr>
        </p:nvSpPr>
        <p:spPr/>
        <p:txBody>
          <a:bodyPr/>
          <a:lstStyle/>
          <a:p>
            <a:r>
              <a:rPr lang="en-US" sz="2800" dirty="0">
                <a:latin typeface="Verdana" panose="020B0604030504040204" pitchFamily="34" charset="0"/>
                <a:ea typeface="Verdana" panose="020B0604030504040204" pitchFamily="34" charset="0"/>
              </a:rPr>
              <a:t>Pantry should submit or facilitate submission of the form to the address on the complaint form.</a:t>
            </a:r>
          </a:p>
          <a:p>
            <a:pPr marL="0" indent="0">
              <a:buNone/>
            </a:pPr>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Pantry should also contact Allie Henning – Government Programs Coordinator or Jessica Shover – Manager of Food Sourcing and Government Programs at </a:t>
            </a:r>
            <a:r>
              <a:rPr lang="en-US" sz="2800" dirty="0">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CSFP@brafb.org</a:t>
            </a:r>
            <a:r>
              <a:rPr lang="en-US" sz="2800" dirty="0">
                <a:latin typeface="Verdana" panose="020B0604030504040204" pitchFamily="34" charset="0"/>
                <a:ea typeface="Verdana" panose="020B0604030504040204" pitchFamily="34" charset="0"/>
              </a:rPr>
              <a:t>. </a:t>
            </a:r>
          </a:p>
          <a:p>
            <a:endParaRPr lang="en-US" dirty="0"/>
          </a:p>
        </p:txBody>
      </p:sp>
    </p:spTree>
    <p:extLst>
      <p:ext uri="{BB962C8B-B14F-4D97-AF65-F5344CB8AC3E}">
        <p14:creationId xmlns:p14="http://schemas.microsoft.com/office/powerpoint/2010/main" val="141779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dirty="0"/>
              <a:t>CSFP Distribution &amp; Reporting</a:t>
            </a:r>
          </a:p>
        </p:txBody>
      </p:sp>
      <p:sp>
        <p:nvSpPr>
          <p:cNvPr id="5" name="Subtitle 4">
            <a:extLst>
              <a:ext uri="{FF2B5EF4-FFF2-40B4-BE49-F238E27FC236}">
                <a16:creationId xmlns:a16="http://schemas.microsoft.com/office/drawing/2014/main" id="{9186159D-3964-CF2B-DC02-E33BBFD4803E}"/>
              </a:ext>
            </a:extLst>
          </p:cNvPr>
          <p:cNvSpPr>
            <a:spLocks noGrp="1"/>
          </p:cNvSpPr>
          <p:nvPr>
            <p:ph type="subTitle" idx="1"/>
          </p:nvPr>
        </p:nvSpPr>
        <p:spPr/>
        <p:txBody>
          <a:bodyPr/>
          <a:lstStyle/>
          <a:p>
            <a:pPr algn="ctr"/>
            <a:r>
              <a:rPr lang="en-US" sz="4400" dirty="0">
                <a:solidFill>
                  <a:srgbClr val="FF0000"/>
                </a:solidFill>
              </a:rPr>
              <a:t>Agency Responsibilities</a:t>
            </a:r>
          </a:p>
        </p:txBody>
      </p:sp>
    </p:spTree>
    <p:extLst>
      <p:ext uri="{BB962C8B-B14F-4D97-AF65-F5344CB8AC3E}">
        <p14:creationId xmlns:p14="http://schemas.microsoft.com/office/powerpoint/2010/main" val="363517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pPr algn="ctr"/>
            <a:r>
              <a:rPr lang="en-US" altLang="en-US" dirty="0"/>
              <a:t>CSFP Agency Responsibilities</a:t>
            </a:r>
          </a:p>
        </p:txBody>
      </p:sp>
      <p:sp>
        <p:nvSpPr>
          <p:cNvPr id="13315" name="Content Placeholder 2"/>
          <p:cNvSpPr>
            <a:spLocks noGrp="1"/>
          </p:cNvSpPr>
          <p:nvPr>
            <p:ph idx="1"/>
          </p:nvPr>
        </p:nvSpPr>
        <p:spPr>
          <a:xfrm>
            <a:off x="457200" y="1447799"/>
            <a:ext cx="8229600" cy="4739129"/>
          </a:xfrm>
        </p:spPr>
        <p:txBody>
          <a:bodyPr/>
          <a:lstStyle/>
          <a:p>
            <a:r>
              <a:rPr lang="en-US" altLang="en-US" sz="2800" dirty="0">
                <a:latin typeface="Verdana"/>
                <a:ea typeface="Verdana"/>
              </a:rPr>
              <a:t>Retain all records for current year and 1 year previous – change!</a:t>
            </a:r>
          </a:p>
          <a:p>
            <a:r>
              <a:rPr lang="en-US" altLang="en-US" sz="2800" dirty="0">
                <a:latin typeface="Verdana"/>
                <a:ea typeface="Verdana"/>
              </a:rPr>
              <a:t>Provide safe storage of CSFP boxes and refrigerated cheese before, during, and after distribution</a:t>
            </a:r>
          </a:p>
          <a:p>
            <a:r>
              <a:rPr lang="en-US" altLang="en-US" sz="2800" dirty="0">
                <a:latin typeface="Verdana"/>
                <a:ea typeface="Verdana"/>
              </a:rPr>
              <a:t>Report distribution summaries to BRAFB monthly by </a:t>
            </a:r>
            <a:r>
              <a:rPr lang="en-US" altLang="en-US" sz="2800" dirty="0">
                <a:solidFill>
                  <a:srgbClr val="FF0000"/>
                </a:solidFill>
                <a:latin typeface="Verdana"/>
                <a:ea typeface="Verdana"/>
              </a:rPr>
              <a:t>1st of the following month – csfp@brafb.org</a:t>
            </a:r>
            <a:endParaRPr lang="en-US" altLang="en-US" sz="2800" dirty="0">
              <a:solidFill>
                <a:srgbClr val="FF0000"/>
              </a:solidFill>
              <a:latin typeface="Verdana" panose="020B0604030504040204" pitchFamily="34" charset="0"/>
              <a:ea typeface="Verdana" panose="020B0604030504040204" pitchFamily="34" charset="0"/>
            </a:endParaRPr>
          </a:p>
          <a:p>
            <a:r>
              <a:rPr lang="en-US" altLang="en-US" sz="2800" dirty="0">
                <a:latin typeface="Verdana"/>
                <a:ea typeface="Verdana"/>
              </a:rPr>
              <a:t>Once distributed to CSFP recipients, food cannot be returned for reissuance</a:t>
            </a:r>
          </a:p>
        </p:txBody>
      </p:sp>
    </p:spTree>
    <p:extLst>
      <p:ext uri="{BB962C8B-B14F-4D97-AF65-F5344CB8AC3E}">
        <p14:creationId xmlns:p14="http://schemas.microsoft.com/office/powerpoint/2010/main" val="1684438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E1E-6961-4F10-AE7C-F89C8A94DE6C}"/>
              </a:ext>
            </a:extLst>
          </p:cNvPr>
          <p:cNvSpPr>
            <a:spLocks noGrp="1"/>
          </p:cNvSpPr>
          <p:nvPr>
            <p:ph type="title"/>
          </p:nvPr>
        </p:nvSpPr>
        <p:spPr/>
        <p:txBody>
          <a:bodyPr/>
          <a:lstStyle/>
          <a:p>
            <a:r>
              <a:rPr lang="en-US" altLang="en-US" sz="4000" dirty="0"/>
              <a:t>CSFP Agency Responsibilities (cont’d)</a:t>
            </a:r>
            <a:endParaRPr lang="en-US" sz="4000" dirty="0"/>
          </a:p>
        </p:txBody>
      </p:sp>
      <p:sp>
        <p:nvSpPr>
          <p:cNvPr id="3" name="Content Placeholder 2">
            <a:extLst>
              <a:ext uri="{FF2B5EF4-FFF2-40B4-BE49-F238E27FC236}">
                <a16:creationId xmlns:a16="http://schemas.microsoft.com/office/drawing/2014/main" id="{48D8861C-61A5-46E9-9EC7-2706B0FD4B2B}"/>
              </a:ext>
            </a:extLst>
          </p:cNvPr>
          <p:cNvSpPr>
            <a:spLocks noGrp="1"/>
          </p:cNvSpPr>
          <p:nvPr>
            <p:ph idx="1"/>
          </p:nvPr>
        </p:nvSpPr>
        <p:spPr/>
        <p:txBody>
          <a:bodyPr/>
          <a:lstStyle/>
          <a:p>
            <a:r>
              <a:rPr lang="en-US" altLang="en-US" sz="2200" dirty="0">
                <a:latin typeface="Verdana" panose="020B0604030504040204" pitchFamily="34" charset="0"/>
                <a:ea typeface="Verdana" panose="020B0604030504040204" pitchFamily="34" charset="0"/>
              </a:rPr>
              <a:t>Report Food Damage or Out of Condition Foods prior to disposing of:</a:t>
            </a:r>
          </a:p>
          <a:p>
            <a:pPr lvl="1"/>
            <a:r>
              <a:rPr lang="en-US" altLang="en-US" sz="2200" dirty="0">
                <a:latin typeface="Verdana" panose="020B0604030504040204" pitchFamily="34" charset="0"/>
                <a:ea typeface="Verdana" panose="020B0604030504040204" pitchFamily="34" charset="0"/>
              </a:rPr>
              <a:t>Contact appropriate Branch Manager and email </a:t>
            </a:r>
            <a:r>
              <a:rPr lang="en-US" altLang="en-US" sz="2200" dirty="0">
                <a:solidFill>
                  <a:schemeClr val="accent1"/>
                </a:solidFill>
                <a:latin typeface="Verdana" panose="020B0604030504040204" pitchFamily="34" charset="0"/>
                <a:ea typeface="Verdana" panose="020B0604030504040204" pitchFamily="34" charset="0"/>
              </a:rPr>
              <a:t>CSFP</a:t>
            </a:r>
            <a:r>
              <a:rPr lang="en-US" altLang="en-US" sz="2200" dirty="0">
                <a:solidFill>
                  <a:schemeClr val="accent1"/>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@brafb.org</a:t>
            </a:r>
            <a:r>
              <a:rPr lang="en-US" altLang="en-US" sz="2200" dirty="0">
                <a:solidFill>
                  <a:schemeClr val="accent1"/>
                </a:solidFill>
                <a:latin typeface="Verdana" panose="020B0604030504040204" pitchFamily="34" charset="0"/>
                <a:ea typeface="Verdana" panose="020B0604030504040204" pitchFamily="34" charset="0"/>
              </a:rPr>
              <a:t>  </a:t>
            </a:r>
            <a:r>
              <a:rPr lang="en-US" altLang="en-US" sz="2200" dirty="0">
                <a:latin typeface="Verdana" panose="020B0604030504040204" pitchFamily="34" charset="0"/>
                <a:ea typeface="Verdana" panose="020B0604030504040204" pitchFamily="34" charset="0"/>
              </a:rPr>
              <a:t>before doing anything with CSFP food </a:t>
            </a:r>
          </a:p>
          <a:p>
            <a:pPr lvl="1"/>
            <a:r>
              <a:rPr lang="en-US" altLang="en-US" sz="2200" dirty="0">
                <a:latin typeface="Verdana" panose="020B0604030504040204" pitchFamily="34" charset="0"/>
                <a:ea typeface="Verdana" panose="020B0604030504040204" pitchFamily="34" charset="0"/>
              </a:rPr>
              <a:t>Take pictures of damaged food and submit </a:t>
            </a:r>
          </a:p>
          <a:p>
            <a:pPr lvl="1"/>
            <a:r>
              <a:rPr lang="en-US" altLang="en-US" sz="2200" dirty="0">
                <a:latin typeface="Verdana" panose="020B0604030504040204" pitchFamily="34" charset="0"/>
                <a:ea typeface="Verdana" panose="020B0604030504040204" pitchFamily="34" charset="0"/>
              </a:rPr>
              <a:t>Await next steps before disposing of food</a:t>
            </a:r>
          </a:p>
          <a:p>
            <a:pPr lvl="1"/>
            <a:endParaRPr lang="en-US" altLang="en-US" sz="2200" dirty="0">
              <a:latin typeface="Verdana" panose="020B0604030504040204" pitchFamily="34" charset="0"/>
              <a:ea typeface="Verdana" panose="020B0604030504040204" pitchFamily="34" charset="0"/>
            </a:endParaRPr>
          </a:p>
          <a:p>
            <a:pPr marL="284163" lvl="1" indent="-284163"/>
            <a:r>
              <a:rPr lang="en-US" altLang="en-US" sz="2200" dirty="0">
                <a:latin typeface="Verdana" panose="020B0604030504040204" pitchFamily="34" charset="0"/>
                <a:ea typeface="Verdana" panose="020B0604030504040204" pitchFamily="34" charset="0"/>
              </a:rPr>
              <a:t> Any new off-site storage or intention to move distribution sites must be inspected and approved by VDACS and BRAFB prior to storage or distribution of CSFP foods</a:t>
            </a:r>
          </a:p>
          <a:p>
            <a:pPr lvl="1"/>
            <a:endParaRPr lang="en-US" altLang="en-US" dirty="0"/>
          </a:p>
          <a:p>
            <a:endParaRPr lang="en-US" dirty="0"/>
          </a:p>
        </p:txBody>
      </p:sp>
    </p:spTree>
    <p:extLst>
      <p:ext uri="{BB962C8B-B14F-4D97-AF65-F5344CB8AC3E}">
        <p14:creationId xmlns:p14="http://schemas.microsoft.com/office/powerpoint/2010/main" val="635727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pPr algn="ctr"/>
            <a:r>
              <a:rPr lang="en-US" altLang="en-US" dirty="0"/>
              <a:t> Distribution</a:t>
            </a:r>
          </a:p>
        </p:txBody>
      </p:sp>
      <p:sp>
        <p:nvSpPr>
          <p:cNvPr id="13315" name="Content Placeholder 2"/>
          <p:cNvSpPr>
            <a:spLocks noGrp="1"/>
          </p:cNvSpPr>
          <p:nvPr>
            <p:ph idx="1"/>
          </p:nvPr>
        </p:nvSpPr>
        <p:spPr>
          <a:xfrm>
            <a:off x="457200" y="1447800"/>
            <a:ext cx="8229600" cy="4876800"/>
          </a:xfrm>
        </p:spPr>
        <p:txBody>
          <a:bodyPr/>
          <a:lstStyle/>
          <a:p>
            <a:r>
              <a:rPr lang="en-US" altLang="en-US" sz="2300" dirty="0">
                <a:latin typeface="Verdana" panose="020B0604030504040204" pitchFamily="34" charset="0"/>
                <a:ea typeface="Verdana" panose="020B0604030504040204" pitchFamily="34" charset="0"/>
              </a:rPr>
              <a:t>Each individual will receive one package of CSFP foods on a monthly basis</a:t>
            </a:r>
          </a:p>
          <a:p>
            <a:r>
              <a:rPr lang="en-US" altLang="en-US" sz="2300" dirty="0">
                <a:latin typeface="Verdana" panose="020B0604030504040204" pitchFamily="34" charset="0"/>
                <a:ea typeface="Verdana" panose="020B0604030504040204" pitchFamily="34" charset="0"/>
              </a:rPr>
              <a:t>CSFP recipients who are unable to attend distributions may designate a proxy to pick up their food</a:t>
            </a:r>
          </a:p>
          <a:p>
            <a:r>
              <a:rPr lang="en-US" altLang="en-US" sz="2300" dirty="0">
                <a:latin typeface="Verdana" panose="020B0604030504040204" pitchFamily="34" charset="0"/>
                <a:ea typeface="Verdana" panose="020B0604030504040204" pitchFamily="34" charset="0"/>
              </a:rPr>
              <a:t>Staff/volunteers will verify eligibility and identity of participants and proxies prior to distributing food</a:t>
            </a:r>
          </a:p>
          <a:p>
            <a:r>
              <a:rPr lang="en-US" altLang="en-US" sz="2300" dirty="0">
                <a:latin typeface="Verdana" panose="020B0604030504040204" pitchFamily="34" charset="0"/>
                <a:ea typeface="Verdana" panose="020B0604030504040204" pitchFamily="34" charset="0"/>
              </a:rPr>
              <a:t>CSFP recipients must not be required to make any payments or provide services to receive CSFP food</a:t>
            </a:r>
          </a:p>
          <a:p>
            <a:r>
              <a:rPr lang="en-US" altLang="en-US" sz="2300" dirty="0">
                <a:latin typeface="Verdana" panose="020B0604030504040204" pitchFamily="34" charset="0"/>
                <a:ea typeface="Verdana" panose="020B0604030504040204" pitchFamily="34" charset="0"/>
              </a:rPr>
              <a:t>CSFP sites should maintain specific dates and times of distribution each month</a:t>
            </a:r>
          </a:p>
        </p:txBody>
      </p:sp>
    </p:spTree>
    <p:extLst>
      <p:ext uri="{BB962C8B-B14F-4D97-AF65-F5344CB8AC3E}">
        <p14:creationId xmlns:p14="http://schemas.microsoft.com/office/powerpoint/2010/main" val="1189078256"/>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7D5A-9A15-7E3B-66A6-8851C523511D}"/>
              </a:ext>
            </a:extLst>
          </p:cNvPr>
          <p:cNvSpPr>
            <a:spLocks noGrp="1"/>
          </p:cNvSpPr>
          <p:nvPr>
            <p:ph type="title"/>
          </p:nvPr>
        </p:nvSpPr>
        <p:spPr/>
        <p:txBody>
          <a:bodyPr/>
          <a:lstStyle/>
          <a:p>
            <a:pPr algn="ctr"/>
            <a:r>
              <a:rPr lang="en-US" altLang="en-US" dirty="0"/>
              <a:t>Distribution (cont’d)</a:t>
            </a:r>
            <a:endParaRPr lang="en-US" dirty="0"/>
          </a:p>
        </p:txBody>
      </p:sp>
      <p:sp>
        <p:nvSpPr>
          <p:cNvPr id="3" name="Content Placeholder 2">
            <a:extLst>
              <a:ext uri="{FF2B5EF4-FFF2-40B4-BE49-F238E27FC236}">
                <a16:creationId xmlns:a16="http://schemas.microsoft.com/office/drawing/2014/main" id="{2B2CBA0B-C881-D095-8ABA-02A531CD3284}"/>
              </a:ext>
            </a:extLst>
          </p:cNvPr>
          <p:cNvSpPr>
            <a:spLocks noGrp="1"/>
          </p:cNvSpPr>
          <p:nvPr>
            <p:ph idx="1"/>
          </p:nvPr>
        </p:nvSpPr>
        <p:spPr/>
        <p:txBody>
          <a:bodyPr/>
          <a:lstStyle/>
          <a:p>
            <a:r>
              <a:rPr lang="en-US" sz="2800" dirty="0">
                <a:latin typeface="Verdana" panose="020B0604030504040204" pitchFamily="34" charset="0"/>
                <a:ea typeface="Verdana" panose="020B0604030504040204" pitchFamily="34" charset="0"/>
              </a:rPr>
              <a:t>CSFP sites should notify recipients of any distribution schedule changes</a:t>
            </a:r>
          </a:p>
          <a:p>
            <a:r>
              <a:rPr lang="en-US" sz="2800" dirty="0">
                <a:latin typeface="Verdana" panose="020B0604030504040204" pitchFamily="34" charset="0"/>
                <a:ea typeface="Verdana" panose="020B0604030504040204" pitchFamily="34" charset="0"/>
              </a:rPr>
              <a:t>A master list of recipients must be kept at each site</a:t>
            </a:r>
          </a:p>
          <a:p>
            <a:r>
              <a:rPr lang="en-US" sz="2800" dirty="0">
                <a:latin typeface="Verdana" panose="020B0604030504040204" pitchFamily="34" charset="0"/>
                <a:ea typeface="Verdana" panose="020B0604030504040204" pitchFamily="34" charset="0"/>
              </a:rPr>
              <a:t>CSFP sites are required to provide safe handling of refrigerated product before, during, and after distribution</a:t>
            </a:r>
          </a:p>
          <a:p>
            <a:r>
              <a:rPr lang="en-US" sz="2800" dirty="0">
                <a:latin typeface="Verdana" panose="020B0604030504040204" pitchFamily="34" charset="0"/>
                <a:ea typeface="Verdana" panose="020B0604030504040204" pitchFamily="34" charset="0"/>
              </a:rPr>
              <a:t>This can be achieved through the use of portable coolers and thermal blankets. </a:t>
            </a:r>
          </a:p>
        </p:txBody>
      </p:sp>
    </p:spTree>
    <p:extLst>
      <p:ext uri="{BB962C8B-B14F-4D97-AF65-F5344CB8AC3E}">
        <p14:creationId xmlns:p14="http://schemas.microsoft.com/office/powerpoint/2010/main" val="83378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D569-6F61-484A-9546-96D04596C8B0}"/>
              </a:ext>
            </a:extLst>
          </p:cNvPr>
          <p:cNvSpPr>
            <a:spLocks noGrp="1"/>
          </p:cNvSpPr>
          <p:nvPr>
            <p:ph type="title"/>
          </p:nvPr>
        </p:nvSpPr>
        <p:spPr>
          <a:xfrm>
            <a:off x="457200" y="228600"/>
            <a:ext cx="8229600" cy="1143000"/>
          </a:xfrm>
        </p:spPr>
        <p:txBody>
          <a:bodyPr/>
          <a:lstStyle/>
          <a:p>
            <a:pPr algn="ctr"/>
            <a:r>
              <a:rPr lang="en-US" dirty="0"/>
              <a:t>Questions?</a:t>
            </a:r>
          </a:p>
        </p:txBody>
      </p:sp>
      <p:sp>
        <p:nvSpPr>
          <p:cNvPr id="3" name="Content Placeholder 2">
            <a:extLst>
              <a:ext uri="{FF2B5EF4-FFF2-40B4-BE49-F238E27FC236}">
                <a16:creationId xmlns:a16="http://schemas.microsoft.com/office/drawing/2014/main" id="{649AC1D7-9764-4DEA-BF87-FF73F2486677}"/>
              </a:ext>
            </a:extLst>
          </p:cNvPr>
          <p:cNvSpPr>
            <a:spLocks noGrp="1"/>
          </p:cNvSpPr>
          <p:nvPr>
            <p:ph idx="1"/>
          </p:nvPr>
        </p:nvSpPr>
        <p:spPr>
          <a:xfrm>
            <a:off x="447261" y="1219200"/>
            <a:ext cx="8229600" cy="5029200"/>
          </a:xfrm>
        </p:spPr>
        <p:txBody>
          <a:bodyPr/>
          <a:lstStyle/>
          <a:p>
            <a:pPr marL="0" indent="0">
              <a:buNone/>
            </a:pPr>
            <a:endParaRPr lang="en-US" dirty="0"/>
          </a:p>
          <a:p>
            <a:pPr marL="0" indent="0" algn="ctr">
              <a:buNone/>
            </a:pPr>
            <a:r>
              <a:rPr lang="en-US" sz="2400" dirty="0"/>
              <a:t>Please contact:</a:t>
            </a:r>
          </a:p>
          <a:p>
            <a:pPr marL="0" indent="0" algn="ctr">
              <a:buNone/>
            </a:pPr>
            <a:endParaRPr lang="en-US" sz="2400" dirty="0"/>
          </a:p>
          <a:p>
            <a:pPr marL="0" indent="0" algn="ctr">
              <a:buNone/>
            </a:pPr>
            <a:r>
              <a:rPr lang="en-US" sz="2400" dirty="0"/>
              <a:t>Allie Henning – </a:t>
            </a:r>
            <a:r>
              <a:rPr lang="en-US" sz="2400" dirty="0">
                <a:solidFill>
                  <a:schemeClr val="tx2"/>
                </a:solidFill>
                <a:hlinkClick r:id="rId2">
                  <a:extLst>
                    <a:ext uri="{A12FA001-AC4F-418D-AE19-62706E023703}">
                      <ahyp:hlinkClr xmlns:ahyp="http://schemas.microsoft.com/office/drawing/2018/hyperlinkcolor" val="tx"/>
                    </a:ext>
                  </a:extLst>
                </a:hlinkClick>
              </a:rPr>
              <a:t>ahenning@brafb.org</a:t>
            </a:r>
            <a:r>
              <a:rPr lang="en-US" sz="2400" dirty="0">
                <a:solidFill>
                  <a:schemeClr val="tx2"/>
                </a:solidFill>
              </a:rPr>
              <a:t>   </a:t>
            </a:r>
            <a:r>
              <a:rPr lang="en-US" sz="2400" dirty="0"/>
              <a:t>540-569-2022</a:t>
            </a:r>
          </a:p>
          <a:p>
            <a:pPr marL="0" indent="0" algn="ctr">
              <a:buNone/>
            </a:pPr>
            <a:endParaRPr lang="en-US" sz="2400" dirty="0"/>
          </a:p>
          <a:p>
            <a:pPr marL="0" indent="0" algn="ctr">
              <a:buNone/>
            </a:pPr>
            <a:r>
              <a:rPr lang="en-US" sz="2400" dirty="0"/>
              <a:t>Jessica Shover – </a:t>
            </a:r>
            <a:r>
              <a:rPr lang="en-US" sz="2400" dirty="0">
                <a:solidFill>
                  <a:schemeClr val="tx2"/>
                </a:solidFill>
                <a:hlinkClick r:id="rId3">
                  <a:extLst>
                    <a:ext uri="{A12FA001-AC4F-418D-AE19-62706E023703}">
                      <ahyp:hlinkClr xmlns:ahyp="http://schemas.microsoft.com/office/drawing/2018/hyperlinkcolor" val="tx"/>
                    </a:ext>
                  </a:extLst>
                </a:hlinkClick>
              </a:rPr>
              <a:t>jshover@brafb.org</a:t>
            </a:r>
            <a:r>
              <a:rPr lang="en-US" sz="2400" dirty="0">
                <a:solidFill>
                  <a:schemeClr val="tx2"/>
                </a:solidFill>
              </a:rPr>
              <a:t>   </a:t>
            </a:r>
            <a:r>
              <a:rPr lang="en-US" sz="2400" dirty="0"/>
              <a:t>540-688-3351</a:t>
            </a:r>
          </a:p>
          <a:p>
            <a:pPr marL="393700" lvl="1" indent="0">
              <a:buNone/>
            </a:pPr>
            <a:endParaRPr lang="en-US" sz="1600" dirty="0"/>
          </a:p>
          <a:p>
            <a:pPr marL="393700" lvl="1" indent="0">
              <a:buNone/>
            </a:pPr>
            <a:endParaRPr lang="en-US" sz="1600" dirty="0"/>
          </a:p>
        </p:txBody>
      </p:sp>
    </p:spTree>
    <p:extLst>
      <p:ext uri="{BB962C8B-B14F-4D97-AF65-F5344CB8AC3E}">
        <p14:creationId xmlns:p14="http://schemas.microsoft.com/office/powerpoint/2010/main" val="271966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29B05-1300-8749-F572-FB4C32B5C83B}"/>
              </a:ext>
            </a:extLst>
          </p:cNvPr>
          <p:cNvSpPr>
            <a:spLocks noGrp="1"/>
          </p:cNvSpPr>
          <p:nvPr>
            <p:ph type="ctrTitle"/>
          </p:nvPr>
        </p:nvSpPr>
        <p:spPr/>
        <p:txBody>
          <a:bodyPr>
            <a:normAutofit/>
          </a:bodyPr>
          <a:lstStyle/>
          <a:p>
            <a:pPr algn="ctr"/>
            <a:r>
              <a:rPr lang="en-US" sz="7200" dirty="0"/>
              <a:t>CSFP</a:t>
            </a:r>
          </a:p>
        </p:txBody>
      </p:sp>
      <p:sp>
        <p:nvSpPr>
          <p:cNvPr id="3" name="Subtitle 2">
            <a:extLst>
              <a:ext uri="{FF2B5EF4-FFF2-40B4-BE49-F238E27FC236}">
                <a16:creationId xmlns:a16="http://schemas.microsoft.com/office/drawing/2014/main" id="{F77963F6-62BD-AA92-5AC6-2F93FF50A5F7}"/>
              </a:ext>
            </a:extLst>
          </p:cNvPr>
          <p:cNvSpPr>
            <a:spLocks noGrp="1"/>
          </p:cNvSpPr>
          <p:nvPr>
            <p:ph type="subTitle" idx="1"/>
          </p:nvPr>
        </p:nvSpPr>
        <p:spPr>
          <a:xfrm>
            <a:off x="533400" y="3429000"/>
            <a:ext cx="7854696" cy="1552136"/>
          </a:xfrm>
        </p:spPr>
        <p:txBody>
          <a:bodyPr/>
          <a:lstStyle/>
          <a:p>
            <a:pPr algn="ctr"/>
            <a:r>
              <a:rPr lang="en-US" sz="5400" dirty="0">
                <a:solidFill>
                  <a:srgbClr val="FF0000"/>
                </a:solidFill>
              </a:rPr>
              <a:t>Basic Information</a:t>
            </a:r>
          </a:p>
        </p:txBody>
      </p:sp>
    </p:spTree>
    <p:extLst>
      <p:ext uri="{BB962C8B-B14F-4D97-AF65-F5344CB8AC3E}">
        <p14:creationId xmlns:p14="http://schemas.microsoft.com/office/powerpoint/2010/main" val="347987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19201"/>
            <a:ext cx="8229600" cy="5301520"/>
          </a:xfrm>
        </p:spPr>
        <p:txBody>
          <a:bodyPr/>
          <a:lstStyle/>
          <a:p>
            <a:r>
              <a:rPr lang="en-US" altLang="en-US" sz="2400" dirty="0">
                <a:latin typeface="Verdana" panose="020B0604030504040204" pitchFamily="34" charset="0"/>
                <a:ea typeface="Verdana" panose="020B0604030504040204" pitchFamily="34" charset="0"/>
                <a:cs typeface="Verdana" panose="020B0604030504040204" pitchFamily="34" charset="0"/>
              </a:rPr>
              <a:t>CSFP stands for </a:t>
            </a:r>
            <a:r>
              <a:rPr lang="en-US" altLang="en-US" sz="2400" u="sng" dirty="0">
                <a:latin typeface="Verdana" panose="020B0604030504040204" pitchFamily="34" charset="0"/>
                <a:ea typeface="Verdana" panose="020B0604030504040204" pitchFamily="34" charset="0"/>
                <a:cs typeface="Verdana" panose="020B0604030504040204" pitchFamily="34" charset="0"/>
              </a:rPr>
              <a:t>C</a:t>
            </a:r>
            <a:r>
              <a:rPr lang="en-US" altLang="en-US" sz="2400" dirty="0">
                <a:latin typeface="Verdana" panose="020B0604030504040204" pitchFamily="34" charset="0"/>
                <a:ea typeface="Verdana" panose="020B0604030504040204" pitchFamily="34" charset="0"/>
                <a:cs typeface="Verdana" panose="020B0604030504040204" pitchFamily="34" charset="0"/>
              </a:rPr>
              <a:t>ommodity </a:t>
            </a:r>
            <a:r>
              <a:rPr lang="en-US" altLang="en-US" sz="2400" u="sng" dirty="0">
                <a:latin typeface="Verdana" panose="020B0604030504040204" pitchFamily="34" charset="0"/>
                <a:ea typeface="Verdana" panose="020B0604030504040204" pitchFamily="34" charset="0"/>
                <a:cs typeface="Verdana" panose="020B0604030504040204" pitchFamily="34" charset="0"/>
              </a:rPr>
              <a:t>S</a:t>
            </a:r>
            <a:r>
              <a:rPr lang="en-US" altLang="en-US" sz="2400" dirty="0">
                <a:latin typeface="Verdana" panose="020B0604030504040204" pitchFamily="34" charset="0"/>
                <a:ea typeface="Verdana" panose="020B0604030504040204" pitchFamily="34" charset="0"/>
                <a:cs typeface="Verdana" panose="020B0604030504040204" pitchFamily="34" charset="0"/>
              </a:rPr>
              <a:t>upplemental </a:t>
            </a:r>
            <a:r>
              <a:rPr lang="en-US" altLang="en-US" sz="2400" u="sng" dirty="0">
                <a:latin typeface="Verdana" panose="020B0604030504040204" pitchFamily="34" charset="0"/>
                <a:ea typeface="Verdana" panose="020B0604030504040204" pitchFamily="34" charset="0"/>
                <a:cs typeface="Verdana" panose="020B0604030504040204" pitchFamily="34" charset="0"/>
              </a:rPr>
              <a:t>F</a:t>
            </a:r>
            <a:r>
              <a:rPr lang="en-US" altLang="en-US" sz="2400" dirty="0">
                <a:latin typeface="Verdana" panose="020B0604030504040204" pitchFamily="34" charset="0"/>
                <a:ea typeface="Verdana" panose="020B0604030504040204" pitchFamily="34" charset="0"/>
                <a:cs typeface="Verdana" panose="020B0604030504040204" pitchFamily="34" charset="0"/>
              </a:rPr>
              <a:t>ood </a:t>
            </a:r>
            <a:r>
              <a:rPr lang="en-US" altLang="en-US" sz="2400" u="sng" dirty="0">
                <a:latin typeface="Verdana" panose="020B0604030504040204" pitchFamily="34" charset="0"/>
                <a:ea typeface="Verdana" panose="020B0604030504040204" pitchFamily="34" charset="0"/>
                <a:cs typeface="Verdana" panose="020B0604030504040204" pitchFamily="34" charset="0"/>
              </a:rPr>
              <a:t>P</a:t>
            </a:r>
            <a:r>
              <a:rPr lang="en-US" altLang="en-US" sz="2400" dirty="0">
                <a:latin typeface="Verdana" panose="020B0604030504040204" pitchFamily="34" charset="0"/>
                <a:ea typeface="Verdana" panose="020B0604030504040204" pitchFamily="34" charset="0"/>
                <a:cs typeface="Verdana" panose="020B0604030504040204" pitchFamily="34" charset="0"/>
              </a:rPr>
              <a:t>rogram</a:t>
            </a:r>
          </a:p>
          <a:p>
            <a:pPr marL="0" indent="0">
              <a:buNone/>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r>
              <a:rPr lang="en-US" altLang="en-US" sz="2400" dirty="0">
                <a:latin typeface="Verdana" panose="020B0604030504040204" pitchFamily="34" charset="0"/>
                <a:ea typeface="Verdana" panose="020B0604030504040204" pitchFamily="34" charset="0"/>
                <a:cs typeface="Verdana" panose="020B0604030504040204" pitchFamily="34" charset="0"/>
              </a:rPr>
              <a:t>Federal program that supplements the diets of elderly persons  with nutritious USDA food</a:t>
            </a:r>
          </a:p>
          <a:p>
            <a:pPr marL="0" indent="0">
              <a:buNone/>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r>
              <a:rPr lang="en-US" altLang="en-US" sz="2400" dirty="0">
                <a:latin typeface="Verdana" panose="020B0604030504040204" pitchFamily="34" charset="0"/>
                <a:ea typeface="Verdana" panose="020B0604030504040204" pitchFamily="34" charset="0"/>
                <a:cs typeface="Verdana" panose="020B0604030504040204" pitchFamily="34" charset="0"/>
              </a:rPr>
              <a:t>CSFP food is a supplement, not a full replacement diet</a:t>
            </a:r>
          </a:p>
          <a:p>
            <a:pPr marL="0" indent="0">
              <a:buNone/>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r>
              <a:rPr lang="en-US" altLang="en-US" sz="2400" dirty="0">
                <a:latin typeface="Verdana" panose="020B0604030504040204" pitchFamily="34" charset="0"/>
                <a:ea typeface="Verdana" panose="020B0604030504040204" pitchFamily="34" charset="0"/>
                <a:cs typeface="Verdana" panose="020B0604030504040204" pitchFamily="34" charset="0"/>
              </a:rPr>
              <a:t>Virginia Department of Agriculture and Consumer Services (VDACS) is the state agency in Virginia that administers CSFP</a:t>
            </a:r>
          </a:p>
          <a:p>
            <a:endParaRPr lang="en-US" altLang="en-US" sz="20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5BA0E-9E9F-EFC7-970B-D16F25B88DA0}"/>
              </a:ext>
            </a:extLst>
          </p:cNvPr>
          <p:cNvSpPr>
            <a:spLocks noGrp="1"/>
          </p:cNvSpPr>
          <p:nvPr>
            <p:ph idx="1"/>
          </p:nvPr>
        </p:nvSpPr>
        <p:spPr>
          <a:xfrm>
            <a:off x="457200" y="824459"/>
            <a:ext cx="8229600" cy="5500142"/>
          </a:xfrm>
        </p:spPr>
        <p:txBody>
          <a:bodyPr/>
          <a:lstStyle/>
          <a:p>
            <a:pPr marL="0" indent="0">
              <a:buNone/>
            </a:pPr>
            <a:endParaRPr lang="en-US" sz="2400" dirty="0">
              <a:latin typeface="Verdana" panose="020B0604030504040204" pitchFamily="34" charset="0"/>
              <a:ea typeface="Verdana" panose="020B0604030504040204" pitchFamily="34" charset="0"/>
            </a:endParaRPr>
          </a:p>
          <a:p>
            <a:pPr marL="0" indent="0" algn="ctr">
              <a:buNone/>
            </a:pPr>
            <a:r>
              <a:rPr lang="en-US" dirty="0">
                <a:latin typeface="Verdana" panose="020B0604030504040204" pitchFamily="34" charset="0"/>
                <a:ea typeface="Verdana" panose="020B0604030504040204" pitchFamily="34" charset="0"/>
              </a:rPr>
              <a:t>CSFP Eligibility</a:t>
            </a:r>
          </a:p>
          <a:p>
            <a:r>
              <a:rPr lang="en-US" sz="1900" dirty="0">
                <a:latin typeface="Verdana" panose="020B0604030504040204" pitchFamily="34" charset="0"/>
                <a:ea typeface="Verdana" panose="020B0604030504040204" pitchFamily="34" charset="0"/>
              </a:rPr>
              <a:t>Aged 60 years or older</a:t>
            </a:r>
          </a:p>
          <a:p>
            <a:pPr marL="0" indent="0">
              <a:buNone/>
            </a:pPr>
            <a:endParaRPr lang="en-US" sz="1900" dirty="0">
              <a:latin typeface="Verdana" panose="020B0604030504040204" pitchFamily="34" charset="0"/>
              <a:ea typeface="Verdana" panose="020B0604030504040204" pitchFamily="34" charset="0"/>
            </a:endParaRPr>
          </a:p>
          <a:p>
            <a:r>
              <a:rPr lang="en-US" sz="1900" dirty="0">
                <a:latin typeface="Verdana" panose="020B0604030504040204" pitchFamily="34" charset="0"/>
                <a:ea typeface="Verdana" panose="020B0604030504040204" pitchFamily="34" charset="0"/>
              </a:rPr>
              <a:t>Gross household income at or below 130% of Federal Poverty guidelines </a:t>
            </a:r>
          </a:p>
          <a:p>
            <a:pPr marL="0" indent="0">
              <a:buNone/>
            </a:pPr>
            <a:endParaRPr lang="en-US" sz="1900" dirty="0">
              <a:latin typeface="Verdana" panose="020B0604030504040204" pitchFamily="34" charset="0"/>
              <a:ea typeface="Verdana" panose="020B0604030504040204" pitchFamily="34" charset="0"/>
            </a:endParaRPr>
          </a:p>
          <a:p>
            <a:r>
              <a:rPr lang="en-US" sz="1900" dirty="0">
                <a:latin typeface="Verdana" panose="020B0604030504040204" pitchFamily="34" charset="0"/>
                <a:ea typeface="Verdana" panose="020B0604030504040204" pitchFamily="34" charset="0"/>
              </a:rPr>
              <a:t>Valid ID, such as driver’s license, passport, utility bill, etc. at intake to determine eligibility </a:t>
            </a:r>
          </a:p>
          <a:p>
            <a:pPr marL="0" indent="0">
              <a:buNone/>
            </a:pPr>
            <a:endParaRPr lang="en-US" sz="1900" dirty="0">
              <a:latin typeface="Verdana" panose="020B0604030504040204" pitchFamily="34" charset="0"/>
              <a:ea typeface="Verdana" panose="020B0604030504040204" pitchFamily="34" charset="0"/>
            </a:endParaRPr>
          </a:p>
          <a:p>
            <a:r>
              <a:rPr lang="en-US" sz="1900" dirty="0">
                <a:latin typeface="Verdana" panose="020B0604030504040204" pitchFamily="34" charset="0"/>
                <a:ea typeface="Verdana" panose="020B0604030504040204" pitchFamily="34" charset="0"/>
              </a:rPr>
              <a:t>Income verified through Self-Declaration of Income</a:t>
            </a:r>
          </a:p>
          <a:p>
            <a:pPr marL="0" indent="0">
              <a:buNone/>
            </a:pPr>
            <a:endParaRPr lang="en-US" sz="1900" dirty="0">
              <a:latin typeface="Verdana" panose="020B0604030504040204" pitchFamily="34" charset="0"/>
              <a:ea typeface="Verdana" panose="020B0604030504040204" pitchFamily="34" charset="0"/>
            </a:endParaRPr>
          </a:p>
          <a:p>
            <a:r>
              <a:rPr lang="en-US" sz="1900" dirty="0">
                <a:latin typeface="Verdana" panose="020B0604030504040204" pitchFamily="34" charset="0"/>
                <a:ea typeface="Verdana" panose="020B0604030504040204" pitchFamily="34" charset="0"/>
              </a:rPr>
              <a:t>Must live in Virginia</a:t>
            </a:r>
          </a:p>
          <a:p>
            <a:pPr marL="0" indent="0">
              <a:buNone/>
            </a:pPr>
            <a:endParaRPr lang="en-US" sz="1900" dirty="0">
              <a:latin typeface="Verdana" panose="020B0604030504040204" pitchFamily="34" charset="0"/>
              <a:ea typeface="Verdana" panose="020B0604030504040204" pitchFamily="34" charset="0"/>
            </a:endParaRPr>
          </a:p>
          <a:p>
            <a:r>
              <a:rPr lang="en-US" sz="1900" dirty="0">
                <a:latin typeface="Verdana" panose="020B0604030504040204" pitchFamily="34" charset="0"/>
                <a:ea typeface="Verdana" panose="020B0604030504040204" pitchFamily="34" charset="0"/>
              </a:rPr>
              <a:t>Report changes in household income within 10 days of change</a:t>
            </a:r>
          </a:p>
          <a:p>
            <a:endParaRPr lang="en-US" sz="1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8891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49705"/>
            <a:ext cx="8229600" cy="974361"/>
          </a:xfrm>
        </p:spPr>
        <p:txBody>
          <a:bodyPr/>
          <a:lstStyle/>
          <a:p>
            <a:pPr algn="ctr"/>
            <a:r>
              <a:rPr lang="en-US" altLang="en-US" dirty="0"/>
              <a:t> Proxy Requirements –New!</a:t>
            </a:r>
          </a:p>
        </p:txBody>
      </p:sp>
      <p:sp>
        <p:nvSpPr>
          <p:cNvPr id="11267" name="Content Placeholder 2"/>
          <p:cNvSpPr>
            <a:spLocks noGrp="1"/>
          </p:cNvSpPr>
          <p:nvPr>
            <p:ph idx="1"/>
          </p:nvPr>
        </p:nvSpPr>
        <p:spPr>
          <a:xfrm>
            <a:off x="457200" y="1543987"/>
            <a:ext cx="8229600" cy="5085413"/>
          </a:xfrm>
        </p:spPr>
        <p:txBody>
          <a:bodyPr/>
          <a:lstStyle/>
          <a:p>
            <a:r>
              <a:rPr lang="en-US" altLang="en-US" sz="2000" dirty="0">
                <a:latin typeface="Verdana" panose="020B0604030504040204" pitchFamily="34" charset="0"/>
                <a:ea typeface="Verdana" panose="020B0604030504040204" pitchFamily="34" charset="0"/>
                <a:cs typeface="Verdana" panose="020B0604030504040204" pitchFamily="34" charset="0"/>
              </a:rPr>
              <a:t>Must designate a proxy at certification</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Proxy cannot certify or recertify a participant</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No limit as to the number of participants a proxy can serve</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Proxies must be individually designated by participant</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CSFP boxes cannot be left with an agency representative</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Only a proxy can pick up or deliver food to participant</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Food is never to be left without verifying participant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1141-C688-5381-3291-4B24CC1B1927}"/>
              </a:ext>
            </a:extLst>
          </p:cNvPr>
          <p:cNvSpPr>
            <a:spLocks noGrp="1"/>
          </p:cNvSpPr>
          <p:nvPr>
            <p:ph type="title"/>
          </p:nvPr>
        </p:nvSpPr>
        <p:spPr/>
        <p:txBody>
          <a:bodyPr/>
          <a:lstStyle/>
          <a:p>
            <a:pPr algn="ctr"/>
            <a:r>
              <a:rPr lang="en-US" dirty="0"/>
              <a:t>Homebound Participants</a:t>
            </a:r>
          </a:p>
        </p:txBody>
      </p:sp>
      <p:sp>
        <p:nvSpPr>
          <p:cNvPr id="3" name="Content Placeholder 2">
            <a:extLst>
              <a:ext uri="{FF2B5EF4-FFF2-40B4-BE49-F238E27FC236}">
                <a16:creationId xmlns:a16="http://schemas.microsoft.com/office/drawing/2014/main" id="{D84F8B25-9090-C0CB-C595-C1DB5F2FF6DD}"/>
              </a:ext>
            </a:extLst>
          </p:cNvPr>
          <p:cNvSpPr>
            <a:spLocks noGrp="1"/>
          </p:cNvSpPr>
          <p:nvPr>
            <p:ph idx="1"/>
          </p:nvPr>
        </p:nvSpPr>
        <p:spPr>
          <a:xfrm>
            <a:off x="457200" y="2175641"/>
            <a:ext cx="8229600" cy="4148959"/>
          </a:xfrm>
        </p:spPr>
        <p:txBody>
          <a:bodyPr/>
          <a:lstStyle/>
          <a:p>
            <a:r>
              <a:rPr lang="en-US" dirty="0">
                <a:latin typeface="Verdana" panose="020B0604030504040204" pitchFamily="34" charset="0"/>
                <a:ea typeface="Verdana" panose="020B0604030504040204" pitchFamily="34" charset="0"/>
              </a:rPr>
              <a:t>Encourage use of proxies or home delivery</a:t>
            </a:r>
          </a:p>
          <a:p>
            <a:pPr marL="0" indent="0">
              <a:buNone/>
            </a:pP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Work with agencies on Aging, Social Service, etc. </a:t>
            </a:r>
          </a:p>
          <a:p>
            <a:pPr marL="0" indent="0">
              <a:buNone/>
            </a:pP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Home delivery requirements:</a:t>
            </a:r>
          </a:p>
          <a:p>
            <a:pPr lvl="1"/>
            <a:r>
              <a:rPr lang="en-US" dirty="0">
                <a:latin typeface="Verdana" panose="020B0604030504040204" pitchFamily="34" charset="0"/>
                <a:ea typeface="Verdana" panose="020B0604030504040204" pitchFamily="34" charset="0"/>
              </a:rPr>
              <a:t>Safe storage and transportation of foods</a:t>
            </a:r>
          </a:p>
          <a:p>
            <a:pPr lvl="1"/>
            <a:r>
              <a:rPr lang="en-US" dirty="0">
                <a:latin typeface="Verdana" panose="020B0604030504040204" pitchFamily="34" charset="0"/>
                <a:ea typeface="Verdana" panose="020B0604030504040204" pitchFamily="34" charset="0"/>
              </a:rPr>
              <a:t>Verification of each CSFP participant before issuing food</a:t>
            </a:r>
          </a:p>
        </p:txBody>
      </p:sp>
    </p:spTree>
    <p:extLst>
      <p:ext uri="{BB962C8B-B14F-4D97-AF65-F5344CB8AC3E}">
        <p14:creationId xmlns:p14="http://schemas.microsoft.com/office/powerpoint/2010/main" val="264544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normAutofit fontScale="90000"/>
          </a:bodyPr>
          <a:lstStyle/>
          <a:p>
            <a:pPr algn="ctr">
              <a:defRPr/>
            </a:pPr>
            <a:r>
              <a:rPr lang="en-US" dirty="0"/>
              <a:t>CSFP Food Storage, Demonstrations, and Refusal</a:t>
            </a:r>
          </a:p>
        </p:txBody>
      </p:sp>
    </p:spTree>
    <p:extLst>
      <p:ext uri="{BB962C8B-B14F-4D97-AF65-F5344CB8AC3E}">
        <p14:creationId xmlns:p14="http://schemas.microsoft.com/office/powerpoint/2010/main" val="309144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61A4-58DB-4201-C5DF-E2E6D22A5C91}"/>
              </a:ext>
            </a:extLst>
          </p:cNvPr>
          <p:cNvSpPr>
            <a:spLocks noGrp="1"/>
          </p:cNvSpPr>
          <p:nvPr>
            <p:ph type="title"/>
          </p:nvPr>
        </p:nvSpPr>
        <p:spPr/>
        <p:txBody>
          <a:bodyPr/>
          <a:lstStyle/>
          <a:p>
            <a:pPr algn="ctr"/>
            <a:r>
              <a:rPr lang="en-US" dirty="0"/>
              <a:t>Cheese Storage Requirements</a:t>
            </a:r>
          </a:p>
        </p:txBody>
      </p:sp>
      <p:sp>
        <p:nvSpPr>
          <p:cNvPr id="3" name="Content Placeholder 2">
            <a:extLst>
              <a:ext uri="{FF2B5EF4-FFF2-40B4-BE49-F238E27FC236}">
                <a16:creationId xmlns:a16="http://schemas.microsoft.com/office/drawing/2014/main" id="{AD99FA10-83A0-EB51-4828-0183A95E0415}"/>
              </a:ext>
            </a:extLst>
          </p:cNvPr>
          <p:cNvSpPr>
            <a:spLocks noGrp="1"/>
          </p:cNvSpPr>
          <p:nvPr>
            <p:ph idx="1"/>
          </p:nvPr>
        </p:nvSpPr>
        <p:spPr/>
        <p:txBody>
          <a:bodyPr/>
          <a:lstStyle/>
          <a:p>
            <a:r>
              <a:rPr lang="en-US" sz="2400" dirty="0">
                <a:latin typeface="Verdana" panose="020B0604030504040204" pitchFamily="34" charset="0"/>
                <a:ea typeface="Verdana" panose="020B0604030504040204" pitchFamily="34" charset="0"/>
              </a:rPr>
              <a:t>Cheese must be refrigerated and temps taken with an internal thermometer at least 3 times per week</a:t>
            </a:r>
          </a:p>
          <a:p>
            <a:r>
              <a:rPr lang="en-US" sz="2400" dirty="0">
                <a:latin typeface="Verdana" panose="020B0604030504040204" pitchFamily="34" charset="0"/>
                <a:ea typeface="Verdana" panose="020B0604030504040204" pitchFamily="34" charset="0"/>
              </a:rPr>
              <a:t>Temps must be recorded on a temperature log</a:t>
            </a:r>
          </a:p>
          <a:p>
            <a:r>
              <a:rPr lang="en-US" sz="2400" dirty="0">
                <a:latin typeface="Verdana" panose="020B0604030504040204" pitchFamily="34" charset="0"/>
                <a:ea typeface="Verdana" panose="020B0604030504040204" pitchFamily="34" charset="0"/>
              </a:rPr>
              <a:t>Refrigeration units should be maintained between 32° and 40° Fahrenheit</a:t>
            </a:r>
          </a:p>
          <a:p>
            <a:r>
              <a:rPr lang="en-US" sz="2400" dirty="0">
                <a:latin typeface="Verdana" panose="020B0604030504040204" pitchFamily="34" charset="0"/>
                <a:ea typeface="Verdana" panose="020B0604030504040204" pitchFamily="34" charset="0"/>
              </a:rPr>
              <a:t>If a digital thermometer system is used, the system must be able to print out temperature logs and provide notifications via text or email if temps exceed above temperatures</a:t>
            </a:r>
          </a:p>
          <a:p>
            <a:endParaRPr lang="en-US" dirty="0"/>
          </a:p>
        </p:txBody>
      </p:sp>
    </p:spTree>
    <p:extLst>
      <p:ext uri="{BB962C8B-B14F-4D97-AF65-F5344CB8AC3E}">
        <p14:creationId xmlns:p14="http://schemas.microsoft.com/office/powerpoint/2010/main" val="266955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368</TotalTime>
  <Words>1387</Words>
  <Application>Microsoft Office PowerPoint</Application>
  <PresentationFormat>On-screen Show (4:3)</PresentationFormat>
  <Paragraphs>157</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Constantia</vt:lpstr>
      <vt:lpstr>Times New Roman</vt:lpstr>
      <vt:lpstr>Verdana</vt:lpstr>
      <vt:lpstr>Wingdings 2</vt:lpstr>
      <vt:lpstr>Flow</vt:lpstr>
      <vt:lpstr>CSFP Annual Training  September 2024</vt:lpstr>
      <vt:lpstr> Agenda </vt:lpstr>
      <vt:lpstr>CSFP</vt:lpstr>
      <vt:lpstr>PowerPoint Presentation</vt:lpstr>
      <vt:lpstr>PowerPoint Presentation</vt:lpstr>
      <vt:lpstr> Proxy Requirements –New!</vt:lpstr>
      <vt:lpstr>Homebound Participants</vt:lpstr>
      <vt:lpstr>CSFP Food Storage, Demonstrations, and Refusal</vt:lpstr>
      <vt:lpstr>Cheese Storage Requirements</vt:lpstr>
      <vt:lpstr>Shelf Stable CSFP Food</vt:lpstr>
      <vt:lpstr>Storage of CSFP Food</vt:lpstr>
      <vt:lpstr>Storage of CSFP Food (cont’d)</vt:lpstr>
      <vt:lpstr>Demonstrations with CSFP Food</vt:lpstr>
      <vt:lpstr> CSFP Food Refusal</vt:lpstr>
      <vt:lpstr>CSFP &amp; Civil Rights</vt:lpstr>
      <vt:lpstr>                Civil Rights Responsibilities</vt:lpstr>
      <vt:lpstr>Civil Rights Responsibilities</vt:lpstr>
      <vt:lpstr>Non-Discrimination Statement</vt:lpstr>
      <vt:lpstr>Written Beneficiary Notices for CSFP –NEW!</vt:lpstr>
      <vt:lpstr>Handling Civil Rights Complaints</vt:lpstr>
      <vt:lpstr>Handling Civil Rights Complaints (cont’d)</vt:lpstr>
      <vt:lpstr>CSFP Distribution &amp; Reporting</vt:lpstr>
      <vt:lpstr>CSFP Agency Responsibilities</vt:lpstr>
      <vt:lpstr>CSFP Agency Responsibilities (cont’d)</vt:lpstr>
      <vt:lpstr> Distribution</vt:lpstr>
      <vt:lpstr>Distribution (cont’d)</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TEFAP Training For Food Banks</dc:title>
  <dc:creator>mmonroe</dc:creator>
  <cp:lastModifiedBy>Richard Alblas</cp:lastModifiedBy>
  <cp:revision>15</cp:revision>
  <cp:lastPrinted>2018-05-29T19:01:34Z</cp:lastPrinted>
  <dcterms:created xsi:type="dcterms:W3CDTF">2008-08-18T18:09:31Z</dcterms:created>
  <dcterms:modified xsi:type="dcterms:W3CDTF">2024-11-14T15:10:24Z</dcterms:modified>
</cp:coreProperties>
</file>